
<file path=[Content_Types].xml><?xml version="1.0" encoding="utf-8"?>
<Types xmlns="http://schemas.openxmlformats.org/package/2006/content-types">
  <Override PartName="/ppt/slides/slide17.xml" ContentType="application/vnd.openxmlformats-officedocument.presentationml.slide+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2.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3.xml" ContentType="application/vnd.openxmlformats-officedocument.presentationml.slideLayout+xml"/>
  <Override PartName="/ppt/slides/slide3.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Default Extension="png" ContentType="image/png"/>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s/slide15.xml" ContentType="application/vnd.openxmlformats-officedocument.presentationml.slide+xml"/>
  <Override PartName="/ppt/viewProps.xml" ContentType="application/vnd.openxmlformats-officedocument.presentationml.viewProps+xml"/>
  <Default Extension="bin" ContentType="application/vnd.openxmlformats-officedocument.presentationml.printerSettings"/>
  <Override PartName="/docProps/core.xml" ContentType="application/vnd.openxmlformats-package.core-properties+xml"/>
  <Default Extension="rels" ContentType="application/vnd.openxmlformats-package.relationships+xml"/>
  <Override PartName="/ppt/slides/slide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9"/>
  </p:notesMasterIdLst>
  <p:sldIdLst>
    <p:sldId id="256" r:id="rId2"/>
    <p:sldId id="257" r:id="rId3"/>
    <p:sldId id="269" r:id="rId4"/>
    <p:sldId id="258" r:id="rId5"/>
    <p:sldId id="270" r:id="rId6"/>
    <p:sldId id="272" r:id="rId7"/>
    <p:sldId id="271" r:id="rId8"/>
    <p:sldId id="260" r:id="rId9"/>
    <p:sldId id="268" r:id="rId10"/>
    <p:sldId id="261" r:id="rId11"/>
    <p:sldId id="262" r:id="rId12"/>
    <p:sldId id="264" r:id="rId13"/>
    <p:sldId id="265" r:id="rId14"/>
    <p:sldId id="259" r:id="rId15"/>
    <p:sldId id="273" r:id="rId16"/>
    <p:sldId id="263" r:id="rId17"/>
    <p:sldId id="267"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9461" autoAdjust="0"/>
    <p:restoredTop sz="94660"/>
  </p:normalViewPr>
  <p:slideViewPr>
    <p:cSldViewPr snapToObjects="1">
      <p:cViewPr varScale="1">
        <p:scale>
          <a:sx n="99" d="100"/>
          <a:sy n="99" d="100"/>
        </p:scale>
        <p:origin x="-76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4" Type="http://schemas.openxmlformats.org/officeDocument/2006/relationships/slide" Target="slides/slide13.xml"/><Relationship Id="rId20" Type="http://schemas.openxmlformats.org/officeDocument/2006/relationships/printerSettings" Target="printerSettings/printerSettings1.bin"/><Relationship Id="rId4" Type="http://schemas.openxmlformats.org/officeDocument/2006/relationships/slide" Target="slides/slide3.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7" Type="http://schemas.openxmlformats.org/officeDocument/2006/relationships/slide" Target="slides/slide6.xml"/><Relationship Id="rId11" Type="http://schemas.openxmlformats.org/officeDocument/2006/relationships/slide" Target="slides/slide10.xml"/><Relationship Id="rId1" Type="http://schemas.openxmlformats.org/officeDocument/2006/relationships/slideMaster" Target="slideMasters/slideMaster1.xml"/><Relationship Id="rId24" Type="http://schemas.openxmlformats.org/officeDocument/2006/relationships/tableStyles" Target="tableStyles.xml"/><Relationship Id="rId6" Type="http://schemas.openxmlformats.org/officeDocument/2006/relationships/slide" Target="slides/slide5.xml"/><Relationship Id="rId16" Type="http://schemas.openxmlformats.org/officeDocument/2006/relationships/slide" Target="slides/slide15.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5" Type="http://schemas.openxmlformats.org/officeDocument/2006/relationships/slide" Target="slides/slide4.xml"/><Relationship Id="rId15" Type="http://schemas.openxmlformats.org/officeDocument/2006/relationships/slide" Target="slides/slide14.xml"/><Relationship Id="rId12" Type="http://schemas.openxmlformats.org/officeDocument/2006/relationships/slide" Target="slides/slide11.xml"/><Relationship Id="rId17" Type="http://schemas.openxmlformats.org/officeDocument/2006/relationships/slide" Target="slides/slide16.xml"/><Relationship Id="rId19" Type="http://schemas.openxmlformats.org/officeDocument/2006/relationships/notesMaster" Target="notesMasters/notesMaster1.xml"/><Relationship Id="rId2" Type="http://schemas.openxmlformats.org/officeDocument/2006/relationships/slide" Target="slides/slide1.xml"/><Relationship Id="rId9" Type="http://schemas.openxmlformats.org/officeDocument/2006/relationships/slide" Target="slides/slide8.xml"/><Relationship Id="rId3" Type="http://schemas.openxmlformats.org/officeDocument/2006/relationships/slide" Target="slides/slide2.xml"/><Relationship Id="rId18"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2B0DCF-809F-514E-A73C-FBD68A45CC4B}" type="datetimeFigureOut">
              <a:rPr lang="en-US" smtClean="0"/>
              <a:pPr/>
              <a:t>5/19/11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B7BE3C-F90A-814E-814E-AE9C9DA0733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p>
            <a:fld id="{35867BFA-9699-6243-915E-4F2EAF2B8400}" type="datetimeFigureOut">
              <a:rPr lang="en-US" smtClean="0"/>
              <a:pPr/>
              <a:t>5/19/11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5867BFA-9699-6243-915E-4F2EAF2B8400}" type="datetimeFigureOut">
              <a:rPr lang="en-US" smtClean="0"/>
              <a:pPr/>
              <a:t>5/19/11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5867BFA-9699-6243-915E-4F2EAF2B8400}" type="datetimeFigureOut">
              <a:rPr lang="en-US" smtClean="0"/>
              <a:pPr/>
              <a:t>5/19/11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35867BFA-9699-6243-915E-4F2EAF2B8400}" type="datetimeFigureOut">
              <a:rPr lang="en-US" smtClean="0"/>
              <a:pPr/>
              <a:t>5/19/11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35867BFA-9699-6243-915E-4F2EAF2B8400}" type="datetimeFigureOut">
              <a:rPr lang="en-US" smtClean="0"/>
              <a:pPr/>
              <a:t>5/19/11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35867BFA-9699-6243-915E-4F2EAF2B8400}" type="datetimeFigureOut">
              <a:rPr lang="en-US" smtClean="0"/>
              <a:pPr/>
              <a:t>5/19/11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35867BFA-9699-6243-915E-4F2EAF2B8400}" type="datetimeFigureOut">
              <a:rPr lang="en-US" smtClean="0"/>
              <a:pPr/>
              <a:t>5/19/11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35867BFA-9699-6243-915E-4F2EAF2B8400}" type="datetimeFigureOut">
              <a:rPr lang="en-US" smtClean="0"/>
              <a:pPr/>
              <a:t>5/19/11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867BFA-9699-6243-915E-4F2EAF2B8400}" type="datetimeFigureOut">
              <a:rPr lang="en-US" smtClean="0"/>
              <a:pPr/>
              <a:t>5/19/11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35867BFA-9699-6243-915E-4F2EAF2B8400}" type="datetimeFigureOut">
              <a:rPr lang="en-US" smtClean="0"/>
              <a:pPr/>
              <a:t>5/19/11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35867BFA-9699-6243-915E-4F2EAF2B8400}" type="datetimeFigureOut">
              <a:rPr lang="en-US" smtClean="0"/>
              <a:pPr/>
              <a:t>5/19/11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0417330-DC57-E045-B526-26D1085C4C5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AU"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867BFA-9699-6243-915E-4F2EAF2B8400}" type="datetimeFigureOut">
              <a:rPr lang="en-US" smtClean="0"/>
              <a:pPr/>
              <a:t>5/19/11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417330-DC57-E045-B526-26D1085C4C5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3" Type="http://schemas.openxmlformats.org/officeDocument/2006/relationships/image" Target="../media/image2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4" Type="http://schemas.openxmlformats.org/officeDocument/2006/relationships/image" Target="../media/image23.png"/><Relationship Id="rId1" Type="http://schemas.openxmlformats.org/officeDocument/2006/relationships/slideLayout" Target="../slideLayouts/slideLayout7.xml"/><Relationship Id="rId2" Type="http://schemas.openxmlformats.org/officeDocument/2006/relationships/image" Target="../media/image21.jpeg"/><Relationship Id="rId3"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4" Type="http://schemas.openxmlformats.org/officeDocument/2006/relationships/image" Target="../media/image15.jpeg"/><Relationship Id="rId1" Type="http://schemas.openxmlformats.org/officeDocument/2006/relationships/slideLayout" Target="../slideLayouts/slideLayout7.xml"/><Relationship Id="rId2" Type="http://schemas.openxmlformats.org/officeDocument/2006/relationships/image" Target="../media/image25.jpeg"/><Relationship Id="rId3" Type="http://schemas.openxmlformats.org/officeDocument/2006/relationships/image" Target="../media/image26.png"/><Relationship Id="rId5" Type="http://schemas.openxmlformats.org/officeDocument/2006/relationships/slide" Target="slide2.xml"/></Relationships>
</file>

<file path=ppt/slides/_rels/slide14.xml.rels><?xml version="1.0" encoding="UTF-8" standalone="yes"?>
<Relationships xmlns="http://schemas.openxmlformats.org/package/2006/relationships"><Relationship Id="rId4" Type="http://schemas.openxmlformats.org/officeDocument/2006/relationships/slide" Target="slide8.xml"/><Relationship Id="rId1" Type="http://schemas.openxmlformats.org/officeDocument/2006/relationships/video" Target="file://localhost/Users/Chris/Desktop/Video's/Assessment/VID00005.AVI" TargetMode="External"/><Relationship Id="rId2" Type="http://schemas.openxmlformats.org/officeDocument/2006/relationships/slideLayout" Target="../slideLayouts/slideLayout7.xml"/><Relationship Id="rId3" Type="http://schemas.openxmlformats.org/officeDocument/2006/relationships/image" Target="../media/image27.jpeg"/><Relationship Id="rId5"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image" Target="../media/image29.jpeg"/><Relationship Id="rId3" Type="http://schemas.openxmlformats.org/officeDocument/2006/relationships/image" Target="../media/image3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4" Type="http://schemas.openxmlformats.org/officeDocument/2006/relationships/image" Target="../media/image32.png"/><Relationship Id="rId1" Type="http://schemas.openxmlformats.org/officeDocument/2006/relationships/slideLayout" Target="../slideLayouts/slideLayout7.xml"/><Relationship Id="rId2" Type="http://schemas.openxmlformats.org/officeDocument/2006/relationships/image" Target="../media/image9.jpeg"/><Relationship Id="rId3" Type="http://schemas.openxmlformats.org/officeDocument/2006/relationships/image" Target="../media/image31.png"/><Relationship Id="rId5" Type="http://schemas.openxmlformats.org/officeDocument/2006/relationships/slide" Target="slide2.xml"/></Relationships>
</file>

<file path=ppt/slides/_rels/slide17.xml.rels><?xml version="1.0" encoding="UTF-8" standalone="yes"?>
<Relationships xmlns="http://schemas.openxmlformats.org/package/2006/relationships"><Relationship Id="rId2" Type="http://schemas.openxmlformats.org/officeDocument/2006/relationships/image" Target="../media/image33.jpeg"/><Relationship Id="rId3" Type="http://schemas.openxmlformats.org/officeDocument/2006/relationships/slide" Target="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16.xml"/><Relationship Id="rId4" Type="http://schemas.openxmlformats.org/officeDocument/2006/relationships/slide" Target="slide14.xml"/><Relationship Id="rId5" Type="http://schemas.openxmlformats.org/officeDocument/2006/relationships/slide" Target="slide8.xml"/><Relationship Id="rId7" Type="http://schemas.openxmlformats.org/officeDocument/2006/relationships/slide" Target="slide17.xml"/><Relationship Id="rId1" Type="http://schemas.openxmlformats.org/officeDocument/2006/relationships/slideLayout" Target="../slideLayouts/slideLayout2.xml"/><Relationship Id="rId2" Type="http://schemas.openxmlformats.org/officeDocument/2006/relationships/image" Target="../media/image2.jpeg"/><Relationship Id="rId3" Type="http://schemas.openxmlformats.org/officeDocument/2006/relationships/slide" Target="slide3.xml"/><Relationship Id="rId6" Type="http://schemas.openxmlformats.org/officeDocument/2006/relationships/slide" Target="slide13.xml"/></Relationships>
</file>

<file path=ppt/slides/_rels/slide3.xml.rels><?xml version="1.0" encoding="UTF-8" standalone="yes"?>
<Relationships xmlns="http://schemas.openxmlformats.org/package/2006/relationships"><Relationship Id="rId4" Type="http://schemas.openxmlformats.org/officeDocument/2006/relationships/image" Target="../media/image3.jpeg"/><Relationship Id="rId5" Type="http://schemas.openxmlformats.org/officeDocument/2006/relationships/slide" Target="slide14.xml"/><Relationship Id="rId7" Type="http://schemas.openxmlformats.org/officeDocument/2006/relationships/image" Target="../media/image5.png"/><Relationship Id="rId1" Type="http://schemas.openxmlformats.org/officeDocument/2006/relationships/video" Target="file://localhost/Users/Chris/Desktop/Video's/Assessment/Good%20whainga.AVI" TargetMode="External"/><Relationship Id="rId2" Type="http://schemas.openxmlformats.org/officeDocument/2006/relationships/video" Target="file://localhost/Users/Chris/Desktop/Video's/Taurunga.AVI" TargetMode="External"/><Relationship Id="rId3" Type="http://schemas.openxmlformats.org/officeDocument/2006/relationships/slideLayout" Target="../slideLayouts/slideLayout7.xml"/><Relationship Id="rId6"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6.jpeg"/><Relationship Id="rId3" Type="http://schemas.openxmlformats.org/officeDocument/2006/relationships/slide" Target="slide14.xml"/><Relationship Id="rId5" Type="http://schemas.openxmlformats.org/officeDocument/2006/relationships/image" Target="../media/image8.jpeg"/></Relationships>
</file>

<file path=ppt/slides/_rels/slide5.xml.rels><?xml version="1.0" encoding="UTF-8" standalone="yes"?>
<Relationships xmlns="http://schemas.openxmlformats.org/package/2006/relationships"><Relationship Id="rId4" Type="http://schemas.openxmlformats.org/officeDocument/2006/relationships/image" Target="../media/image10.png"/><Relationship Id="rId1" Type="http://schemas.openxmlformats.org/officeDocument/2006/relationships/video" Target="file://localhost/Users/Chris/Desktop/Video's/Assessments.mov" TargetMode="External"/><Relationship Id="rId2" Type="http://schemas.openxmlformats.org/officeDocument/2006/relationships/slideLayout" Target="../slideLayouts/slideLayout7.xml"/><Relationship Id="rId3" Type="http://schemas.openxmlformats.org/officeDocument/2006/relationships/image" Target="../media/image9.jpeg"/></Relationships>
</file>

<file path=ppt/slides/_rels/slide6.xml.rels><?xml version="1.0" encoding="UTF-8" standalone="yes"?>
<Relationships xmlns="http://schemas.openxmlformats.org/package/2006/relationships"><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11.jpeg"/><Relationship Id="rId3" Type="http://schemas.openxmlformats.org/officeDocument/2006/relationships/image" Target="../media/image12.png"/></Relationships>
</file>

<file path=ppt/slides/_rels/slide7.xml.rels><?xml version="1.0" encoding="UTF-8" standalone="yes"?>
<Relationships xmlns="http://schemas.openxmlformats.org/package/2006/relationships"><Relationship Id="rId4" Type="http://schemas.openxmlformats.org/officeDocument/2006/relationships/image" Target="../media/image15.jpeg"/><Relationship Id="rId1" Type="http://schemas.openxmlformats.org/officeDocument/2006/relationships/slideLayout" Target="../slideLayouts/slideLayout7.xml"/><Relationship Id="rId2" Type="http://schemas.openxmlformats.org/officeDocument/2006/relationships/image" Target="../media/image13.jpeg"/><Relationship Id="rId3" Type="http://schemas.openxmlformats.org/officeDocument/2006/relationships/image" Target="../media/image14.png"/><Relationship Id="rId5" Type="http://schemas.openxmlformats.org/officeDocument/2006/relationships/slide" Target="slide2.xml"/></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3" Type="http://schemas.openxmlformats.org/officeDocument/2006/relationships/slide" Target="slide1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4" Type="http://schemas.openxmlformats.org/officeDocument/2006/relationships/image" Target="../media/image18.png"/><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60400"/>
            <a:ext cx="7772400" cy="1470025"/>
          </a:xfrm>
        </p:spPr>
        <p:txBody>
          <a:bodyPr/>
          <a:lstStyle/>
          <a:p>
            <a:r>
              <a:rPr lang="en-US" dirty="0" smtClean="0"/>
              <a:t>Te </a:t>
            </a:r>
            <a:r>
              <a:rPr lang="en-US" dirty="0" err="1" smtClean="0"/>
              <a:t>Kete</a:t>
            </a:r>
            <a:r>
              <a:rPr lang="en-US" dirty="0" smtClean="0"/>
              <a:t> </a:t>
            </a:r>
            <a:r>
              <a:rPr lang="en-US" dirty="0" err="1" smtClean="0"/>
              <a:t>Matauranga</a:t>
            </a:r>
            <a:r>
              <a:rPr lang="en-US" dirty="0" smtClean="0"/>
              <a:t> </a:t>
            </a:r>
            <a:r>
              <a:rPr lang="en-US" dirty="0" err="1" smtClean="0"/>
              <a:t>hou</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619500" y="0"/>
            <a:ext cx="5524500" cy="6629400"/>
          </a:xfrm>
          <a:prstGeom prst="rect">
            <a:avLst/>
          </a:prstGeom>
        </p:spPr>
      </p:pic>
      <p:sp>
        <p:nvSpPr>
          <p:cNvPr id="6" name="Action Button: Forward or Next 5">
            <a:hlinkClick r:id="" action="ppaction://hlinkshowjump?jump=nextslide" highlightClick="1"/>
          </p:cNvPr>
          <p:cNvSpPr/>
          <p:nvPr/>
        </p:nvSpPr>
        <p:spPr>
          <a:xfrm>
            <a:off x="0" y="6324600"/>
            <a:ext cx="990600" cy="533400"/>
          </a:xfrm>
          <a:prstGeom prst="actionButtonForwardNex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Cloud Callout 6"/>
          <p:cNvSpPr/>
          <p:nvPr/>
        </p:nvSpPr>
        <p:spPr>
          <a:xfrm>
            <a:off x="0" y="2895600"/>
            <a:ext cx="3619500" cy="2362200"/>
          </a:xfrm>
          <a:prstGeom prst="cloudCallout">
            <a:avLst>
              <a:gd name="adj1" fmla="val 29934"/>
              <a:gd name="adj2" fmla="val -56565"/>
            </a:avLst>
          </a:prstGeom>
        </p:spPr>
        <p:style>
          <a:lnRef idx="1">
            <a:schemeClr val="accent1"/>
          </a:lnRef>
          <a:fillRef idx="3">
            <a:schemeClr val="accent1"/>
          </a:fillRef>
          <a:effectRef idx="2">
            <a:schemeClr val="accent1"/>
          </a:effectRef>
          <a:fontRef idx="minor">
            <a:schemeClr val="lt1"/>
          </a:fontRef>
        </p:style>
        <p:txBody>
          <a:bodyPr rtlCol="0" anchor="t"/>
          <a:lstStyle/>
          <a:p>
            <a:r>
              <a:rPr lang="en-US" dirty="0" smtClean="0"/>
              <a:t>Te </a:t>
            </a:r>
            <a:r>
              <a:rPr lang="en-US" dirty="0" err="1" smtClean="0"/>
              <a:t>whakaaro</a:t>
            </a:r>
            <a:r>
              <a:rPr lang="en-US" dirty="0" smtClean="0"/>
              <a:t> </a:t>
            </a:r>
            <a:r>
              <a:rPr lang="en-US" dirty="0" err="1" smtClean="0"/>
              <a:t>o</a:t>
            </a:r>
            <a:r>
              <a:rPr lang="en-US" dirty="0" smtClean="0"/>
              <a:t> </a:t>
            </a:r>
            <a:r>
              <a:rPr lang="en-US" dirty="0" err="1" smtClean="0"/>
              <a:t>tona</a:t>
            </a:r>
            <a:r>
              <a:rPr lang="en-US" dirty="0" smtClean="0"/>
              <a:t> </a:t>
            </a:r>
            <a:r>
              <a:rPr lang="en-US" dirty="0" err="1" smtClean="0"/>
              <a:t>hoa</a:t>
            </a:r>
            <a:r>
              <a:rPr lang="en-US" dirty="0" smtClean="0"/>
              <a:t>:</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Action Button: Forward or Next 3">
            <a:hlinkClick r:id="" action="ppaction://hlinkshowjump?jump=nextslide" highlightClick="1"/>
          </p:cNvPr>
          <p:cNvSpPr/>
          <p:nvPr/>
        </p:nvSpPr>
        <p:spPr>
          <a:xfrm>
            <a:off x="0" y="6324600"/>
            <a:ext cx="990600" cy="533400"/>
          </a:xfrm>
          <a:prstGeom prst="actionButtonForwardNex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1749" t="3468" r="3679" b="5257"/>
          <a:stretch>
            <a:fillRect/>
          </a:stretch>
        </p:blipFill>
        <p:spPr bwMode="auto">
          <a:xfrm>
            <a:off x="990600" y="0"/>
            <a:ext cx="7467600" cy="38862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6" name="Picture 5"/>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3950" t="26471" r="3950" b="6303"/>
          <a:stretch>
            <a:fillRect/>
          </a:stretch>
        </p:blipFill>
        <p:spPr bwMode="auto">
          <a:xfrm>
            <a:off x="990600" y="3810000"/>
            <a:ext cx="7772400" cy="30480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graphicFrame>
        <p:nvGraphicFramePr>
          <p:cNvPr id="3" name="Group 151"/>
          <p:cNvGraphicFramePr>
            <a:graphicFrameLocks noGrp="1"/>
          </p:cNvGraphicFramePr>
          <p:nvPr/>
        </p:nvGraphicFramePr>
        <p:xfrm>
          <a:off x="1371600" y="381000"/>
          <a:ext cx="6324600" cy="6253484"/>
        </p:xfrm>
        <a:graphic>
          <a:graphicData uri="http://schemas.openxmlformats.org/drawingml/2006/table">
            <a:tbl>
              <a:tblPr/>
              <a:tblGrid>
                <a:gridCol w="1185863"/>
                <a:gridCol w="5138737"/>
              </a:tblGrid>
              <a:tr h="315913">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Poetic Writing Matrix Level 4 – Personal Experience</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31750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Deeper Features</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7127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Impact</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Maintains audience interest through a variety of means (humour, selected anecdotes, or choice of language). Records thoughts, feelings, and ideas clearly. Shows deliberate choice of appropriate language features to enhance writing.</a:t>
                      </a:r>
                      <a:endParaRPr kumimoji="0" lang="en-GB" sz="1800" b="0" i="0" u="none" strike="noStrike" cap="none" normalizeH="0" baseline="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15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Voice</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Conveys thoughts, feelings, and ideas about and responses to experiences with some perception; sustains sincerity of voice in character portrayal.</a:t>
                      </a:r>
                      <a:endParaRPr kumimoji="0" lang="en-GB" sz="1800" b="0" i="0" u="none" strike="noStrike" cap="none" normalizeH="0" baseline="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7143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Ideas</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Selects and explores significant ideas. Focuses clearly on developing main points or attributes and specific, interesting events or aspects of character. Supp0rts main points and sequence of events with substantial illustrations, interpretive comments, evaluations, or observations.</a:t>
                      </a:r>
                      <a:endParaRPr kumimoji="0" lang="en-GB" sz="1800" b="0" i="0" u="none" strike="noStrike" cap="none" normalizeH="0" baseline="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51435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Structure</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Confidently shapes ideas for a particular effect or purpose. Organizes ideas into paragraphs; usually makes logical links within and between paragraphs. Achieves some sense of coherence.</a:t>
                      </a:r>
                      <a:endParaRPr kumimoji="0" lang="en-GB" sz="1800" b="0" i="0" u="none" strike="noStrike" cap="none" normalizeH="0" baseline="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33"/>
                    </a:solidFill>
                  </a:tcPr>
                </a:tc>
              </a:tr>
              <a:tr h="515938">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Comic Sans MS" pitchFamily="-65" charset="0"/>
                          <a:ea typeface="Times New Roman" pitchFamily="-65" charset="0"/>
                          <a:cs typeface="Times New Roman" pitchFamily="-65" charset="0"/>
                        </a:rPr>
                        <a:t>Vocabulary</a:t>
                      </a:r>
                      <a:endParaRPr kumimoji="0" lang="en-US" sz="1000" b="0" i="0" u="none" strike="noStrike" cap="none" normalizeH="0" baseline="0" dirty="0">
                        <a:ln>
                          <a:noFill/>
                        </a:ln>
                        <a:solidFill>
                          <a:schemeClr val="tx1"/>
                        </a:solidFill>
                        <a:effectLst/>
                        <a:latin typeface="Times New Roman" pitchFamily="-65" charset="0"/>
                        <a:ea typeface="Times New Roman" pitchFamily="-65" charset="0"/>
                        <a:cs typeface="Times New Roman" pitchFamily="-65"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Comic Sans MS" pitchFamily="-65" charset="0"/>
                          <a:ea typeface="Times New Roman" pitchFamily="-65" charset="0"/>
                          <a:cs typeface="Times New Roman" pitchFamily="-65" charset="0"/>
                        </a:rPr>
                        <a:t>Vocabulary</a:t>
                      </a:r>
                      <a:endParaRPr kumimoji="0" lang="en-US" sz="1000" b="0" i="0" u="none" strike="noStrike" cap="none" normalizeH="0" baseline="0" dirty="0">
                        <a:ln>
                          <a:noFill/>
                        </a:ln>
                        <a:solidFill>
                          <a:schemeClr val="tx1"/>
                        </a:solidFill>
                        <a:effectLst/>
                        <a:latin typeface="Times New Roman" pitchFamily="-65" charset="0"/>
                        <a:ea typeface="Times New Roman" pitchFamily="-65" charset="0"/>
                        <a:cs typeface="Times New Roman" pitchFamily="-65"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Comic Sans MS" pitchFamily="-65" charset="0"/>
                          <a:ea typeface="Times New Roman" pitchFamily="-65" charset="0"/>
                          <a:cs typeface="Times New Roman" pitchFamily="-65" charset="0"/>
                        </a:rPr>
                        <a:t>Confidently uses a range of vocabulary to suit audience and purpose.</a:t>
                      </a:r>
                      <a:endParaRPr kumimoji="0" lang="en-GB"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r h="1109663">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Language Features</a:t>
                      </a:r>
                      <a:endParaRPr kumimoji="0" lang="en-US" sz="1000" b="0" i="0" u="none" strike="noStrike" cap="none" normalizeH="0" baseline="0">
                        <a:ln>
                          <a:noFill/>
                        </a:ln>
                        <a:solidFill>
                          <a:schemeClr val="tx1"/>
                        </a:solidFill>
                        <a:effectLst/>
                        <a:latin typeface="Times New Roman" pitchFamily="-65" charset="0"/>
                        <a:ea typeface="Times New Roman" pitchFamily="-65" charset="0"/>
                        <a:cs typeface="Times New Roman" pitchFamily="-65"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Uses features if appropriate to amplify content or to engage the audience. If appropriate, uses dialogue and stream of consciousness to enhance the writing.</a:t>
                      </a:r>
                      <a:endParaRPr kumimoji="0" lang="en-US" sz="1000" b="0" i="0" u="none" strike="noStrike" cap="none" normalizeH="0" baseline="0">
                        <a:ln>
                          <a:noFill/>
                        </a:ln>
                        <a:solidFill>
                          <a:schemeClr val="tx1"/>
                        </a:solidFill>
                        <a:effectLst/>
                        <a:latin typeface="Times New Roman" pitchFamily="-65" charset="0"/>
                        <a:ea typeface="Times New Roman" pitchFamily="-65" charset="0"/>
                        <a:cs typeface="Times New Roman" pitchFamily="-65"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Stream of consciousness is narrative which records the thoughts going on in a person’s mind as they occur.  “I’m winning the chase one more kick I say to myself and … now “kick” I’m running, running, running and try time”.</a:t>
                      </a:r>
                      <a:endParaRPr kumimoji="0" lang="en-GB" sz="1800" b="0" i="0" u="none" strike="noStrike" cap="none" normalizeH="0" baseline="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r>
              <a:tr h="31750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Surface Features</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r>
              <a:tr h="315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Punctuation</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Uses appropriate punctuation independently; including commas and apostrophes.</a:t>
                      </a:r>
                      <a:endParaRPr kumimoji="0" lang="en-GB" sz="1800" b="0" i="0" u="none" strike="noStrike" cap="none" normalizeH="0" baseline="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33"/>
                    </a:solidFill>
                  </a:tcPr>
                </a:tc>
              </a:tr>
              <a:tr h="515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Spelling</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Spells a wide range of content and high frequency words correctly.</a:t>
                      </a:r>
                      <a:endParaRPr kumimoji="0" lang="en-US" sz="1000" b="0" i="0" u="none" strike="noStrike" cap="none" normalizeH="0" baseline="0">
                        <a:ln>
                          <a:noFill/>
                        </a:ln>
                        <a:solidFill>
                          <a:schemeClr val="tx1"/>
                        </a:solidFill>
                        <a:effectLst/>
                        <a:latin typeface="Times New Roman" pitchFamily="-65" charset="0"/>
                        <a:ea typeface="Times New Roman" pitchFamily="-65" charset="0"/>
                        <a:cs typeface="Times New Roman" pitchFamily="-65"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(Essential Lists  1,2,3,4,5, 6, and 7)</a:t>
                      </a:r>
                      <a:endParaRPr kumimoji="0" lang="en-GB" sz="1800" b="0" i="0" u="none" strike="noStrike" cap="none" normalizeH="0" baseline="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FF33"/>
                    </a:solidFill>
                  </a:tcPr>
                </a:tc>
              </a:tr>
              <a:tr h="3159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a:ln>
                            <a:noFill/>
                          </a:ln>
                          <a:solidFill>
                            <a:schemeClr val="tx1"/>
                          </a:solidFill>
                          <a:effectLst/>
                          <a:latin typeface="Comic Sans MS" pitchFamily="-65" charset="0"/>
                          <a:ea typeface="Times New Roman" pitchFamily="-65" charset="0"/>
                          <a:cs typeface="Times New Roman" pitchFamily="-65" charset="0"/>
                        </a:rPr>
                        <a:t>Grammar</a:t>
                      </a:r>
                      <a:endParaRPr kumimoji="0" lang="en-GB" sz="1800" b="0" i="0" u="none" strike="noStrike" cap="none" normalizeH="0" baseline="0">
                        <a:ln>
                          <a:noFill/>
                        </a:ln>
                        <a:solidFill>
                          <a:schemeClr val="tx1"/>
                        </a:solidFill>
                        <a:effectLst/>
                        <a:latin typeface="Arial" pitchFamily="-65" charset="0"/>
                      </a:endParaRPr>
                    </a:p>
                  </a:txBody>
                  <a:tcP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000" b="0" i="0" u="none" strike="noStrike" cap="none" normalizeH="0" baseline="0" dirty="0">
                          <a:ln>
                            <a:noFill/>
                          </a:ln>
                          <a:solidFill>
                            <a:schemeClr val="tx1"/>
                          </a:solidFill>
                          <a:effectLst/>
                          <a:latin typeface="Comic Sans MS" pitchFamily="-65" charset="0"/>
                          <a:ea typeface="Times New Roman" pitchFamily="-65" charset="0"/>
                          <a:cs typeface="Times New Roman" pitchFamily="-65" charset="0"/>
                        </a:rPr>
                        <a:t>Uses most conventions of grammar correctly.</a:t>
                      </a:r>
                      <a:endParaRPr kumimoji="0" lang="en-GB"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rgbClr val="CCFF33"/>
                    </a:solidFill>
                  </a:tcPr>
                </a:tc>
              </a:tr>
            </a:tbl>
          </a:graphicData>
        </a:graphic>
      </p:graphicFrame>
      <p:sp>
        <p:nvSpPr>
          <p:cNvPr id="4" name="Action Button: Forward or Next 3">
            <a:hlinkClick r:id="" action="ppaction://hlinkshowjump?jump=nextslide" highlightClick="1"/>
          </p:cNvPr>
          <p:cNvSpPr/>
          <p:nvPr/>
        </p:nvSpPr>
        <p:spPr>
          <a:xfrm>
            <a:off x="0" y="6324600"/>
            <a:ext cx="990600" cy="533400"/>
          </a:xfrm>
          <a:prstGeom prst="actionButtonForwardNex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Picture 2" descr="whanake4"/>
          <p:cNvPicPr>
            <a:picLocks noChangeAspect="1" noChangeArrowheads="1"/>
          </p:cNvPicPr>
          <p:nvPr/>
        </p:nvPicPr>
        <p:blipFill>
          <a:blip r:embed="rId3"/>
          <a:srcRect b="23216"/>
          <a:stretch>
            <a:fillRect/>
          </a:stretch>
        </p:blipFill>
        <p:spPr bwMode="auto">
          <a:xfrm>
            <a:off x="828675" y="228600"/>
            <a:ext cx="7705725" cy="2819400"/>
          </a:xfrm>
          <a:prstGeom prst="rect">
            <a:avLst/>
          </a:prstGeom>
          <a:noFill/>
          <a:ln w="9525">
            <a:noFill/>
            <a:miter lim="800000"/>
            <a:headEnd/>
            <a:tailEnd/>
          </a:ln>
        </p:spPr>
      </p:pic>
      <p:sp>
        <p:nvSpPr>
          <p:cNvPr id="3" name="Rectangle 3"/>
          <p:cNvSpPr>
            <a:spLocks noChangeArrowheads="1"/>
          </p:cNvSpPr>
          <p:nvPr/>
        </p:nvSpPr>
        <p:spPr bwMode="auto">
          <a:xfrm>
            <a:off x="6286500" y="1143000"/>
            <a:ext cx="1447800" cy="1219200"/>
          </a:xfrm>
          <a:prstGeom prst="rect">
            <a:avLst/>
          </a:prstGeom>
          <a:gradFill flip="none" rotWithShape="1">
            <a:gsLst>
              <a:gs pos="0">
                <a:srgbClr val="8C88A4">
                  <a:alpha val="20000"/>
                </a:srgbClr>
              </a:gs>
              <a:gs pos="50000">
                <a:srgbClr val="14147A">
                  <a:alpha val="41000"/>
                </a:srgbClr>
              </a:gs>
              <a:gs pos="100000">
                <a:srgbClr val="8C88A4">
                  <a:alpha val="41000"/>
                </a:srgbClr>
              </a:gs>
            </a:gsLst>
            <a:lin ang="0" scaled="1"/>
            <a:tileRect/>
          </a:gradFill>
          <a:ln w="9525">
            <a:noFill/>
            <a:miter lim="800000"/>
            <a:headEnd/>
            <a:tailEnd/>
          </a:ln>
          <a:effectLst/>
        </p:spPr>
        <p:txBody>
          <a:bodyPr wrap="none" anchor="ctr">
            <a:prstTxWarp prst="textNoShape">
              <a:avLst/>
            </a:prstTxWarp>
          </a:bodyPr>
          <a:lstStyle/>
          <a:p>
            <a:pPr>
              <a:defRPr/>
            </a:pPr>
            <a:endParaRPr lang="en-US" dirty="0">
              <a:solidFill>
                <a:srgbClr val="E6E6E6"/>
              </a:solidFill>
            </a:endParaRPr>
          </a:p>
        </p:txBody>
      </p:sp>
      <p:sp>
        <p:nvSpPr>
          <p:cNvPr id="4" name="Picture 4" descr="koru"/>
          <p:cNvSpPr>
            <a:spLocks noChangeAspect="1" noChangeArrowheads="1"/>
          </p:cNvSpPr>
          <p:nvPr/>
        </p:nvSpPr>
        <p:spPr bwMode="auto">
          <a:xfrm>
            <a:off x="6354762" y="2057400"/>
            <a:ext cx="274638" cy="282575"/>
          </a:xfrm>
          <a:prstGeom prst="rect">
            <a:avLst/>
          </a:prstGeom>
          <a:blipFill rotWithShape="1">
            <a:blip r:embed="rId4"/>
            <a:stretch>
              <a:fillRect/>
            </a:stretch>
          </a:blipFill>
          <a:ln w="9525">
            <a:noFill/>
            <a:miter lim="800000"/>
            <a:headEnd/>
            <a:tailEnd/>
          </a:ln>
        </p:spPr>
        <p:txBody>
          <a:bodyPr>
            <a:prstTxWarp prst="textNoShape">
              <a:avLst/>
            </a:prstTxWarp>
          </a:bodyPr>
          <a:lstStyle/>
          <a:p>
            <a:endParaRPr lang="en-US"/>
          </a:p>
        </p:txBody>
      </p:sp>
      <p:sp>
        <p:nvSpPr>
          <p:cNvPr id="5" name="Picture 4" descr="koru"/>
          <p:cNvSpPr>
            <a:spLocks noChangeAspect="1" noChangeArrowheads="1"/>
          </p:cNvSpPr>
          <p:nvPr/>
        </p:nvSpPr>
        <p:spPr bwMode="auto">
          <a:xfrm>
            <a:off x="6735762" y="1600200"/>
            <a:ext cx="274638" cy="282575"/>
          </a:xfrm>
          <a:prstGeom prst="rect">
            <a:avLst/>
          </a:prstGeom>
          <a:blipFill rotWithShape="1">
            <a:blip r:embed="rId4"/>
            <a:stretch>
              <a:fillRect/>
            </a:stretch>
          </a:blipFill>
          <a:ln w="9525">
            <a:noFill/>
            <a:miter lim="800000"/>
            <a:headEnd/>
            <a:tailEnd/>
          </a:ln>
        </p:spPr>
        <p:txBody>
          <a:bodyPr>
            <a:prstTxWarp prst="textNoShape">
              <a:avLst/>
            </a:prstTxWarp>
          </a:bodyPr>
          <a:lstStyle/>
          <a:p>
            <a:endParaRPr lang="en-US"/>
          </a:p>
        </p:txBody>
      </p:sp>
      <p:sp>
        <p:nvSpPr>
          <p:cNvPr id="6" name="Picture 4" descr="koru"/>
          <p:cNvSpPr>
            <a:spLocks noChangeAspect="1" noChangeArrowheads="1"/>
          </p:cNvSpPr>
          <p:nvPr/>
        </p:nvSpPr>
        <p:spPr bwMode="auto">
          <a:xfrm>
            <a:off x="7010400" y="1143000"/>
            <a:ext cx="274638" cy="282575"/>
          </a:xfrm>
          <a:prstGeom prst="rect">
            <a:avLst/>
          </a:prstGeom>
          <a:blipFill rotWithShape="1">
            <a:blip r:embed="rId4"/>
            <a:stretch>
              <a:fillRect/>
            </a:stretch>
          </a:blipFill>
          <a:ln w="9525">
            <a:noFill/>
            <a:miter lim="800000"/>
            <a:headEnd/>
            <a:tailEnd/>
          </a:ln>
        </p:spPr>
        <p:txBody>
          <a:bodyPr>
            <a:prstTxWarp prst="textNoShape">
              <a:avLst/>
            </a:prstTxWarp>
          </a:bodyPr>
          <a:lstStyle/>
          <a:p>
            <a:endParaRPr lang="en-US"/>
          </a:p>
        </p:txBody>
      </p:sp>
      <p:sp>
        <p:nvSpPr>
          <p:cNvPr id="7" name="TextBox 6"/>
          <p:cNvSpPr txBox="1"/>
          <p:nvPr/>
        </p:nvSpPr>
        <p:spPr>
          <a:xfrm>
            <a:off x="381000" y="3200400"/>
            <a:ext cx="7848600" cy="267765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lvl="0" defTabSz="914400" fontAlgn="base">
              <a:spcBef>
                <a:spcPct val="20000"/>
              </a:spcBef>
              <a:spcAft>
                <a:spcPct val="0"/>
              </a:spcAft>
            </a:pPr>
            <a:r>
              <a:rPr lang="en-US" sz="2400" dirty="0" smtClean="0">
                <a:solidFill>
                  <a:schemeClr val="tx1"/>
                </a:solidFill>
                <a:latin typeface="Tempus Sans ITC" pitchFamily="82" charset="0"/>
              </a:rPr>
              <a:t>Kei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ako</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tonu</a:t>
            </a:r>
            <a:r>
              <a:rPr lang="en-US" sz="2400" dirty="0" smtClean="0">
                <a:solidFill>
                  <a:schemeClr val="tx1"/>
                </a:solidFill>
                <a:latin typeface="Tempus Sans ITC" pitchFamily="82" charset="0"/>
              </a:rPr>
              <a:t> a …….. I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taumata</a:t>
            </a:r>
            <a:r>
              <a:rPr lang="en-US" sz="2400" dirty="0" smtClean="0">
                <a:solidFill>
                  <a:schemeClr val="tx1"/>
                </a:solidFill>
                <a:latin typeface="Tempus Sans ITC" pitchFamily="82" charset="0"/>
              </a:rPr>
              <a:t> 3 </a:t>
            </a:r>
            <a:r>
              <a:rPr lang="en-US" sz="2400" dirty="0" err="1" smtClean="0">
                <a:solidFill>
                  <a:schemeClr val="tx1"/>
                </a:solidFill>
                <a:latin typeface="Tempus Sans ITC" pitchFamily="82" charset="0"/>
              </a:rPr>
              <a:t>o</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Marautanga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o</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Aotearoa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Ko</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tumanaako</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kia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piki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ake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ona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pukenga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tuhituhi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pera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ki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tangia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tetahi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pikitia</a:t>
            </a:r>
            <a:r>
              <a:rPr lang="en-US" sz="2400" dirty="0" smtClean="0">
                <a:solidFill>
                  <a:schemeClr val="tx1"/>
                </a:solidFill>
                <a:latin typeface="Tempus Sans ITC" pitchFamily="82" charset="0"/>
              </a:rPr>
              <a:t> mo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hunga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panui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kia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kaingakau</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ana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nga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tangata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ki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panui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ana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ana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purakau</a:t>
            </a:r>
            <a:r>
              <a:rPr lang="en-US" sz="2400" dirty="0" smtClean="0">
                <a:solidFill>
                  <a:schemeClr val="tx1"/>
                </a:solidFill>
                <a:latin typeface="Tempus Sans ITC" pitchFamily="82" charset="0"/>
              </a:rPr>
              <a:t> me </a:t>
            </a:r>
            <a:r>
              <a:rPr lang="en-US" sz="2400" dirty="0" err="1" smtClean="0">
                <a:solidFill>
                  <a:schemeClr val="tx1"/>
                </a:solidFill>
                <a:latin typeface="Tempus Sans ITC" pitchFamily="82" charset="0"/>
              </a:rPr>
              <a:t>ako</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ia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ki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hopu</a:t>
            </a:r>
            <a:r>
              <a:rPr lang="en-US" sz="2400" dirty="0" smtClean="0">
                <a:solidFill>
                  <a:schemeClr val="tx1"/>
                </a:solidFill>
                <a:latin typeface="Tempus Sans ITC" pitchFamily="82" charset="0"/>
              </a:rPr>
              <a:t> a </a:t>
            </a:r>
            <a:r>
              <a:rPr lang="en-US" sz="2400" dirty="0" err="1" smtClean="0">
                <a:solidFill>
                  <a:schemeClr val="tx1"/>
                </a:solidFill>
                <a:latin typeface="Tempus Sans ITC" pitchFamily="82" charset="0"/>
              </a:rPr>
              <a:t>ratou</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hiahia</a:t>
            </a:r>
            <a:r>
              <a:rPr lang="en-US" sz="2400" dirty="0" smtClean="0">
                <a:solidFill>
                  <a:schemeClr val="tx1"/>
                </a:solidFill>
                <a:latin typeface="Tempus Sans ITC" pitchFamily="82" charset="0"/>
              </a:rPr>
              <a:t> ma </a:t>
            </a:r>
            <a:r>
              <a:rPr lang="en-US" sz="2400" dirty="0" err="1" smtClean="0">
                <a:solidFill>
                  <a:schemeClr val="tx1"/>
                </a:solidFill>
                <a:latin typeface="Tempus Sans ITC" pitchFamily="82" charset="0"/>
              </a:rPr>
              <a:t>nga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kupu</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akiaki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ana</a:t>
            </a:r>
            <a:r>
              <a:rPr lang="en-US" sz="2400" dirty="0" smtClean="0">
                <a:solidFill>
                  <a:schemeClr val="tx1"/>
                </a:solidFill>
                <a:latin typeface="Tempus Sans ITC" pitchFamily="82" charset="0"/>
              </a:rPr>
              <a:t>. Kei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mohio</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haere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ia</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ki</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te</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whakaniko</a:t>
            </a:r>
            <a:r>
              <a:rPr lang="en-US" sz="2400" dirty="0" smtClean="0">
                <a:solidFill>
                  <a:schemeClr val="tx1"/>
                </a:solidFill>
                <a:latin typeface="Tempus Sans ITC" pitchFamily="82" charset="0"/>
              </a:rPr>
              <a:t> </a:t>
            </a:r>
            <a:r>
              <a:rPr lang="en-US" sz="2400" dirty="0" err="1" smtClean="0">
                <a:solidFill>
                  <a:schemeClr val="tx1"/>
                </a:solidFill>
                <a:latin typeface="Tempus Sans ITC" pitchFamily="82" charset="0"/>
              </a:rPr>
              <a:t>ana</a:t>
            </a:r>
            <a:r>
              <a:rPr lang="en-US" sz="2400" dirty="0" smtClean="0">
                <a:solidFill>
                  <a:schemeClr val="tx1"/>
                </a:solidFill>
                <a:latin typeface="Tempus Sans ITC" pitchFamily="82" charset="0"/>
              </a:rPr>
              <a:t> korero, </a:t>
            </a:r>
            <a:endParaRPr lang="en-US" sz="2400" dirty="0">
              <a:solidFill>
                <a:schemeClr val="tx1"/>
              </a:solidFill>
              <a:latin typeface="Tempus Sans ITC" pitchFamily="82" charset="0"/>
            </a:endParaRPr>
          </a:p>
        </p:txBody>
      </p:sp>
      <p:sp>
        <p:nvSpPr>
          <p:cNvPr id="12" name="Action Button: Home 11">
            <a:hlinkClick r:id="rId5" action="ppaction://hlinksldjump"/>
          </p:cNvPr>
          <p:cNvSpPr/>
          <p:nvPr/>
        </p:nvSpPr>
        <p:spPr>
          <a:xfrm>
            <a:off x="381000" y="6096000"/>
            <a:ext cx="1371600" cy="762000"/>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WordArt 6">
            <a:hlinkClick r:id="rId4" action="ppaction://hlinksldjump"/>
          </p:cNvPr>
          <p:cNvSpPr>
            <a:spLocks noChangeArrowheads="1" noChangeShapeType="1" noTextEdit="1"/>
          </p:cNvSpPr>
          <p:nvPr/>
        </p:nvSpPr>
        <p:spPr bwMode="auto">
          <a:xfrm rot="1293912">
            <a:off x="6344736" y="419822"/>
            <a:ext cx="2555875" cy="1425575"/>
          </a:xfrm>
          <a:prstGeom prst="rect">
            <a:avLst/>
          </a:prstGeom>
        </p:spPr>
        <p:txBody>
          <a:bodyPr wrap="none" fromWordArt="1">
            <a:prstTxWarp prst="textSlantUp">
              <a:avLst>
                <a:gd name="adj" fmla="val 32056"/>
              </a:avLst>
            </a:prstTxWarp>
          </a:bodyPr>
          <a:lstStyle/>
          <a:p>
            <a:r>
              <a:rPr lang="en-US" sz="3600" b="1" kern="10" dirty="0" err="1">
                <a:ln w="9525">
                  <a:solidFill>
                    <a:srgbClr val="CC99FF"/>
                  </a:solidFill>
                  <a:round/>
                  <a:headEnd/>
                  <a:tailEnd/>
                </a:ln>
                <a:gradFill rotWithShape="1">
                  <a:gsLst>
                    <a:gs pos="0">
                      <a:srgbClr val="6600CC"/>
                    </a:gs>
                    <a:gs pos="100000">
                      <a:srgbClr val="CC00CC"/>
                    </a:gs>
                  </a:gsLst>
                  <a:lin ang="4080000" scaled="1"/>
                </a:gradFill>
                <a:effectLst>
                  <a:outerShdw blurRad="63500" dist="53882" dir="2700000" algn="ctr" rotWithShape="0">
                    <a:srgbClr val="9999FF">
                      <a:alpha val="79999"/>
                    </a:srgbClr>
                  </a:outerShdw>
                </a:effectLst>
                <a:latin typeface="Impact"/>
                <a:ea typeface="Impact"/>
                <a:cs typeface="Impact"/>
              </a:rPr>
              <a:t>Panui</a:t>
            </a:r>
            <a:r>
              <a:rPr lang="en-US" sz="3600" b="1" kern="10" dirty="0">
                <a:ln w="9525">
                  <a:solidFill>
                    <a:srgbClr val="CC99FF"/>
                  </a:solidFill>
                  <a:round/>
                  <a:headEnd/>
                  <a:tailEnd/>
                </a:ln>
                <a:gradFill rotWithShape="1">
                  <a:gsLst>
                    <a:gs pos="0">
                      <a:srgbClr val="6600CC"/>
                    </a:gs>
                    <a:gs pos="100000">
                      <a:srgbClr val="CC00CC"/>
                    </a:gs>
                  </a:gsLst>
                  <a:lin ang="4080000" scaled="1"/>
                </a:gradFill>
                <a:effectLst>
                  <a:outerShdw blurRad="63500" dist="53882" dir="2700000" algn="ctr" rotWithShape="0">
                    <a:srgbClr val="9999FF">
                      <a:alpha val="79999"/>
                    </a:srgbClr>
                  </a:outerShdw>
                </a:effectLst>
                <a:latin typeface="Impact"/>
                <a:ea typeface="Impact"/>
                <a:cs typeface="Impact"/>
              </a:rPr>
              <a:t> </a:t>
            </a:r>
            <a:r>
              <a:rPr lang="en-US" sz="3600" b="1" kern="10" dirty="0" err="1">
                <a:ln w="9525">
                  <a:solidFill>
                    <a:srgbClr val="CC99FF"/>
                  </a:solidFill>
                  <a:round/>
                  <a:headEnd/>
                  <a:tailEnd/>
                </a:ln>
                <a:gradFill rotWithShape="1">
                  <a:gsLst>
                    <a:gs pos="0">
                      <a:srgbClr val="6600CC"/>
                    </a:gs>
                    <a:gs pos="100000">
                      <a:srgbClr val="CC00CC"/>
                    </a:gs>
                  </a:gsLst>
                  <a:lin ang="4080000" scaled="1"/>
                </a:gradFill>
                <a:effectLst>
                  <a:outerShdw blurRad="63500" dist="53882" dir="2700000" algn="ctr" rotWithShape="0">
                    <a:srgbClr val="9999FF">
                      <a:alpha val="79999"/>
                    </a:srgbClr>
                  </a:outerShdw>
                </a:effectLst>
                <a:latin typeface="Impact"/>
                <a:ea typeface="Impact"/>
                <a:cs typeface="Impact"/>
              </a:rPr>
              <a:t>Pukapuka</a:t>
            </a:r>
            <a:endParaRPr lang="en-US" sz="3600" b="1" kern="10" dirty="0">
              <a:ln w="9525">
                <a:solidFill>
                  <a:srgbClr val="CC99FF"/>
                </a:solidFill>
                <a:round/>
                <a:headEnd/>
                <a:tailEnd/>
              </a:ln>
              <a:gradFill rotWithShape="1">
                <a:gsLst>
                  <a:gs pos="0">
                    <a:srgbClr val="6600CC"/>
                  </a:gs>
                  <a:gs pos="100000">
                    <a:srgbClr val="CC00CC"/>
                  </a:gs>
                </a:gsLst>
                <a:lin ang="4080000" scaled="1"/>
              </a:gradFill>
              <a:effectLst>
                <a:outerShdw blurRad="63500" dist="53882" dir="2700000" algn="ctr" rotWithShape="0">
                  <a:srgbClr val="9999FF">
                    <a:alpha val="79999"/>
                  </a:srgbClr>
                </a:outerShdw>
              </a:effectLst>
              <a:latin typeface="Impact"/>
              <a:ea typeface="Impact"/>
              <a:cs typeface="Impact"/>
            </a:endParaRPr>
          </a:p>
        </p:txBody>
      </p:sp>
      <p:sp>
        <p:nvSpPr>
          <p:cNvPr id="4" name="Action Button: Forward or Next 3">
            <a:hlinkClick r:id="" action="ppaction://hlinkshowjump?jump=nextslide" highlightClick="1"/>
          </p:cNvPr>
          <p:cNvSpPr/>
          <p:nvPr/>
        </p:nvSpPr>
        <p:spPr>
          <a:xfrm>
            <a:off x="8001000" y="6172200"/>
            <a:ext cx="1072148" cy="685800"/>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Text Box 8"/>
          <p:cNvSpPr txBox="1">
            <a:spLocks noChangeArrowheads="1"/>
          </p:cNvSpPr>
          <p:nvPr/>
        </p:nvSpPr>
        <p:spPr bwMode="auto">
          <a:xfrm>
            <a:off x="380999" y="510894"/>
            <a:ext cx="5791200" cy="1754327"/>
          </a:xfrm>
          <a:prstGeom prst="rect">
            <a:avLst/>
          </a:prstGeom>
          <a:gradFill rotWithShape="1">
            <a:gsLst>
              <a:gs pos="0">
                <a:srgbClr val="FFEBFA"/>
              </a:gs>
              <a:gs pos="30000">
                <a:srgbClr val="C4D6EB"/>
              </a:gs>
              <a:gs pos="60001">
                <a:srgbClr val="85C2FF"/>
              </a:gs>
              <a:gs pos="100000">
                <a:srgbClr val="5E9EFF"/>
              </a:gs>
            </a:gsLst>
            <a:path path="shape">
              <a:fillToRect l="50000" t="50000" r="50000" b="50000"/>
            </a:path>
          </a:gradFill>
          <a:ln w="63500">
            <a:solidFill>
              <a:srgbClr val="99CC00"/>
            </a:solidFill>
            <a:miter lim="800000"/>
            <a:headEnd/>
            <a:tailEnd/>
          </a:ln>
        </p:spPr>
        <p:txBody>
          <a:bodyPr wrap="square">
            <a:prstTxWarp prst="textNoShape">
              <a:avLst/>
            </a:prstTxWarp>
            <a:spAutoFit/>
          </a:bodyPr>
          <a:lstStyle/>
          <a:p>
            <a:pPr algn="l">
              <a:spcBef>
                <a:spcPct val="50000"/>
              </a:spcBef>
            </a:pPr>
            <a:r>
              <a:rPr lang="en-US" dirty="0" err="1">
                <a:latin typeface="Copperplate Gothic Bold" pitchFamily="-111" charset="0"/>
              </a:rPr>
              <a:t>Kaingakau</a:t>
            </a:r>
            <a:r>
              <a:rPr lang="en-US" dirty="0">
                <a:latin typeface="Copperplate Gothic Bold" pitchFamily="-111" charset="0"/>
              </a:rPr>
              <a:t> </a:t>
            </a:r>
            <a:r>
              <a:rPr lang="en-US" dirty="0" err="1">
                <a:latin typeface="Copperplate Gothic Bold" pitchFamily="-111" charset="0"/>
              </a:rPr>
              <a:t>te</a:t>
            </a:r>
            <a:r>
              <a:rPr lang="en-US" dirty="0">
                <a:latin typeface="Copperplate Gothic Bold" pitchFamily="-111" charset="0"/>
              </a:rPr>
              <a:t> </a:t>
            </a:r>
            <a:r>
              <a:rPr lang="en-US" dirty="0" err="1">
                <a:latin typeface="Copperplate Gothic Bold" pitchFamily="-111" charset="0"/>
              </a:rPr>
              <a:t>panui</a:t>
            </a:r>
            <a:r>
              <a:rPr lang="en-US" dirty="0">
                <a:latin typeface="Copperplate Gothic Bold" pitchFamily="-111" charset="0"/>
              </a:rPr>
              <a:t> </a:t>
            </a:r>
            <a:r>
              <a:rPr lang="en-US" dirty="0" err="1">
                <a:latin typeface="Copperplate Gothic Bold" pitchFamily="-111" charset="0"/>
              </a:rPr>
              <a:t>pukapuka</a:t>
            </a:r>
            <a:r>
              <a:rPr lang="en-US" dirty="0">
                <a:latin typeface="Copperplate Gothic Bold" pitchFamily="-111" charset="0"/>
              </a:rPr>
              <a:t> </a:t>
            </a:r>
            <a:r>
              <a:rPr lang="en-US" dirty="0" err="1">
                <a:latin typeface="Copperplate Gothic Bold" pitchFamily="-111" charset="0"/>
              </a:rPr>
              <a:t>ki</a:t>
            </a:r>
            <a:r>
              <a:rPr lang="en-US" dirty="0">
                <a:latin typeface="Copperplate Gothic Bold" pitchFamily="-111" charset="0"/>
              </a:rPr>
              <a:t> </a:t>
            </a:r>
            <a:r>
              <a:rPr lang="en-US" dirty="0" err="1">
                <a:latin typeface="Copperplate Gothic Bold" pitchFamily="-111" charset="0"/>
              </a:rPr>
              <a:t>ahau</a:t>
            </a:r>
            <a:endParaRPr lang="en-US" dirty="0">
              <a:latin typeface="Copperplate Gothic Bold" pitchFamily="-111" charset="0"/>
            </a:endParaRPr>
          </a:p>
          <a:p>
            <a:pPr algn="l">
              <a:spcBef>
                <a:spcPct val="50000"/>
              </a:spcBef>
            </a:pPr>
            <a:r>
              <a:rPr lang="en-US" dirty="0" err="1">
                <a:latin typeface="Copperplate Gothic Bold" pitchFamily="-111" charset="0"/>
              </a:rPr>
              <a:t>Taku</a:t>
            </a:r>
            <a:r>
              <a:rPr lang="en-US" dirty="0">
                <a:latin typeface="Copperplate Gothic Bold" pitchFamily="-111" charset="0"/>
              </a:rPr>
              <a:t> </a:t>
            </a:r>
            <a:r>
              <a:rPr lang="en-US" dirty="0" err="1">
                <a:latin typeface="Copperplate Gothic Bold" pitchFamily="-111" charset="0"/>
              </a:rPr>
              <a:t>Tumanako</a:t>
            </a:r>
            <a:endParaRPr lang="en-US" dirty="0">
              <a:latin typeface="Copperplate Gothic Bold" pitchFamily="-111" charset="0"/>
            </a:endParaRPr>
          </a:p>
          <a:p>
            <a:pPr algn="l">
              <a:spcBef>
                <a:spcPct val="50000"/>
              </a:spcBef>
            </a:pPr>
            <a:r>
              <a:rPr lang="en-US" dirty="0" err="1">
                <a:latin typeface="Copperplate Gothic Bold" pitchFamily="-111" charset="0"/>
              </a:rPr>
              <a:t>Ko</a:t>
            </a:r>
            <a:r>
              <a:rPr lang="en-US" dirty="0">
                <a:latin typeface="Copperplate Gothic Bold" pitchFamily="-111" charset="0"/>
              </a:rPr>
              <a:t> </a:t>
            </a:r>
            <a:r>
              <a:rPr lang="en-US" dirty="0" err="1">
                <a:latin typeface="Copperplate Gothic Bold" pitchFamily="-111" charset="0"/>
              </a:rPr>
              <a:t>te</a:t>
            </a:r>
            <a:r>
              <a:rPr lang="en-US" dirty="0">
                <a:latin typeface="Copperplate Gothic Bold" pitchFamily="-111" charset="0"/>
              </a:rPr>
              <a:t> </a:t>
            </a:r>
            <a:r>
              <a:rPr lang="en-US" dirty="0" err="1">
                <a:latin typeface="Copperplate Gothic Bold" pitchFamily="-111" charset="0"/>
              </a:rPr>
              <a:t>tumanako</a:t>
            </a:r>
            <a:r>
              <a:rPr lang="en-US" dirty="0">
                <a:latin typeface="Copperplate Gothic Bold" pitchFamily="-111" charset="0"/>
              </a:rPr>
              <a:t> </a:t>
            </a:r>
            <a:r>
              <a:rPr lang="en-US" dirty="0" err="1">
                <a:latin typeface="Copperplate Gothic Bold" pitchFamily="-111" charset="0"/>
              </a:rPr>
              <a:t>kia</a:t>
            </a:r>
            <a:r>
              <a:rPr lang="en-US" dirty="0">
                <a:latin typeface="Copperplate Gothic Bold" pitchFamily="-111" charset="0"/>
              </a:rPr>
              <a:t> </a:t>
            </a:r>
            <a:r>
              <a:rPr lang="en-US" dirty="0" err="1">
                <a:latin typeface="Copperplate Gothic Bold" pitchFamily="-111" charset="0"/>
              </a:rPr>
              <a:t>piki</a:t>
            </a:r>
            <a:r>
              <a:rPr lang="en-US" dirty="0">
                <a:latin typeface="Copperplate Gothic Bold" pitchFamily="-111" charset="0"/>
              </a:rPr>
              <a:t> </a:t>
            </a:r>
            <a:r>
              <a:rPr lang="en-US" dirty="0" err="1">
                <a:latin typeface="Copperplate Gothic Bold" pitchFamily="-111" charset="0"/>
              </a:rPr>
              <a:t>ake</a:t>
            </a:r>
            <a:r>
              <a:rPr lang="en-US" dirty="0">
                <a:latin typeface="Copperplate Gothic Bold" pitchFamily="-111" charset="0"/>
              </a:rPr>
              <a:t> </a:t>
            </a:r>
            <a:r>
              <a:rPr lang="en-US" dirty="0" err="1">
                <a:latin typeface="Copperplate Gothic Bold" pitchFamily="-111" charset="0"/>
              </a:rPr>
              <a:t>ki</a:t>
            </a:r>
            <a:r>
              <a:rPr lang="en-US" dirty="0">
                <a:latin typeface="Copperplate Gothic Bold" pitchFamily="-111" charset="0"/>
              </a:rPr>
              <a:t> </a:t>
            </a:r>
            <a:r>
              <a:rPr lang="en-US" dirty="0" err="1">
                <a:latin typeface="Copperplate Gothic Bold" pitchFamily="-111" charset="0"/>
              </a:rPr>
              <a:t>te</a:t>
            </a:r>
            <a:r>
              <a:rPr lang="en-US" dirty="0">
                <a:latin typeface="Copperplate Gothic Bold" pitchFamily="-111" charset="0"/>
              </a:rPr>
              <a:t> </a:t>
            </a:r>
            <a:r>
              <a:rPr lang="en-US" dirty="0" err="1">
                <a:latin typeface="Copperplate Gothic Bold" pitchFamily="-111" charset="0"/>
              </a:rPr>
              <a:t>panui</a:t>
            </a:r>
            <a:r>
              <a:rPr lang="en-US" dirty="0">
                <a:latin typeface="Copperplate Gothic Bold" pitchFamily="-111" charset="0"/>
              </a:rPr>
              <a:t> I </a:t>
            </a:r>
            <a:r>
              <a:rPr lang="en-US" dirty="0" err="1">
                <a:latin typeface="Copperplate Gothic Bold" pitchFamily="-111" charset="0"/>
              </a:rPr>
              <a:t>nga</a:t>
            </a:r>
            <a:r>
              <a:rPr lang="en-US" dirty="0">
                <a:latin typeface="Copperplate Gothic Bold" pitchFamily="-111" charset="0"/>
              </a:rPr>
              <a:t> </a:t>
            </a:r>
            <a:r>
              <a:rPr lang="en-US" dirty="0" err="1">
                <a:latin typeface="Copperplate Gothic Bold" pitchFamily="-111" charset="0"/>
              </a:rPr>
              <a:t>purakau</a:t>
            </a:r>
            <a:r>
              <a:rPr lang="en-US" dirty="0">
                <a:latin typeface="Copperplate Gothic Bold" pitchFamily="-111" charset="0"/>
              </a:rPr>
              <a:t> </a:t>
            </a:r>
            <a:r>
              <a:rPr lang="en-US" dirty="0" err="1">
                <a:latin typeface="Copperplate Gothic Bold" pitchFamily="-111" charset="0"/>
              </a:rPr>
              <a:t>pera</a:t>
            </a:r>
            <a:r>
              <a:rPr lang="en-US" dirty="0">
                <a:latin typeface="Copperplate Gothic Bold" pitchFamily="-111" charset="0"/>
              </a:rPr>
              <a:t> I a harry Potter, lord of the rings</a:t>
            </a:r>
          </a:p>
        </p:txBody>
      </p:sp>
      <p:pic>
        <p:nvPicPr>
          <p:cNvPr id="6" name="VID00005.AVI">
            <a:hlinkClick r:id="" action="ppaction://media"/>
          </p:cNvPr>
          <p:cNvPicPr/>
          <p:nvPr>
            <a:videoFile r:link="rId1"/>
          </p:nvPr>
        </p:nvPicPr>
        <p:blipFill>
          <a:blip r:embed="rId5"/>
          <a:stretch>
            <a:fillRect/>
          </a:stretch>
        </p:blipFill>
        <p:spPr>
          <a:xfrm>
            <a:off x="838200" y="2514599"/>
            <a:ext cx="4876801" cy="3657601"/>
          </a:xfrm>
          <a:prstGeom prst="rect">
            <a:avLst/>
          </a:prstGeom>
        </p:spPr>
      </p:pic>
      <p:sp>
        <p:nvSpPr>
          <p:cNvPr id="7" name="TextBox 6"/>
          <p:cNvSpPr txBox="1"/>
          <p:nvPr/>
        </p:nvSpPr>
        <p:spPr>
          <a:xfrm>
            <a:off x="6016452" y="2514599"/>
            <a:ext cx="3056696" cy="1938992"/>
          </a:xfrm>
          <a:prstGeom prst="rect">
            <a:avLst/>
          </a:prstGeom>
          <a:noFill/>
        </p:spPr>
        <p:txBody>
          <a:bodyPr wrap="none" rtlCol="0">
            <a:spAutoFit/>
          </a:bodyPr>
          <a:lstStyle/>
          <a:p>
            <a:r>
              <a:rPr lang="en-US" sz="2400" dirty="0" smtClean="0">
                <a:solidFill>
                  <a:srgbClr val="FFFFFF"/>
                </a:solidFill>
              </a:rPr>
              <a:t>Te </a:t>
            </a:r>
            <a:r>
              <a:rPr lang="en-US" sz="2400" dirty="0" err="1" smtClean="0">
                <a:solidFill>
                  <a:srgbClr val="FFFFFF"/>
                </a:solidFill>
              </a:rPr>
              <a:t>Ingoa</a:t>
            </a:r>
            <a:r>
              <a:rPr lang="en-US" sz="2400" dirty="0" smtClean="0">
                <a:solidFill>
                  <a:srgbClr val="FFFFFF"/>
                </a:solidFill>
              </a:rPr>
              <a:t> </a:t>
            </a:r>
            <a:r>
              <a:rPr lang="en-US" sz="2400" dirty="0" err="1" smtClean="0">
                <a:solidFill>
                  <a:srgbClr val="FFFFFF"/>
                </a:solidFill>
              </a:rPr>
              <a:t>o</a:t>
            </a:r>
            <a:r>
              <a:rPr lang="en-US" sz="2400" dirty="0" smtClean="0">
                <a:solidFill>
                  <a:srgbClr val="FFFFFF"/>
                </a:solidFill>
              </a:rPr>
              <a:t> </a:t>
            </a:r>
            <a:r>
              <a:rPr lang="en-US" sz="2400" dirty="0" err="1" smtClean="0">
                <a:solidFill>
                  <a:srgbClr val="FFFFFF"/>
                </a:solidFill>
              </a:rPr>
              <a:t>te</a:t>
            </a:r>
            <a:r>
              <a:rPr lang="en-US" sz="2400" dirty="0" smtClean="0">
                <a:solidFill>
                  <a:srgbClr val="FFFFFF"/>
                </a:solidFill>
              </a:rPr>
              <a:t> </a:t>
            </a:r>
            <a:r>
              <a:rPr lang="en-US" sz="2400" dirty="0" err="1" smtClean="0">
                <a:solidFill>
                  <a:srgbClr val="FFFFFF"/>
                </a:solidFill>
              </a:rPr>
              <a:t>pukapuka</a:t>
            </a:r>
            <a:endParaRPr lang="en-US" sz="2400" dirty="0" smtClean="0">
              <a:solidFill>
                <a:srgbClr val="FFFFFF"/>
              </a:solidFill>
            </a:endParaRPr>
          </a:p>
          <a:p>
            <a:endParaRPr lang="en-US" sz="2400" dirty="0" smtClean="0">
              <a:solidFill>
                <a:srgbClr val="FFFFFF"/>
              </a:solidFill>
            </a:endParaRPr>
          </a:p>
          <a:p>
            <a:r>
              <a:rPr lang="en-US" sz="2400" dirty="0" smtClean="0">
                <a:solidFill>
                  <a:srgbClr val="FFFFFF"/>
                </a:solidFill>
              </a:rPr>
              <a:t>Te </a:t>
            </a:r>
            <a:r>
              <a:rPr lang="en-US" sz="2400" dirty="0" err="1" smtClean="0">
                <a:solidFill>
                  <a:srgbClr val="FFFFFF"/>
                </a:solidFill>
              </a:rPr>
              <a:t>Taumata</a:t>
            </a:r>
            <a:r>
              <a:rPr lang="en-US" sz="2400" dirty="0" smtClean="0">
                <a:solidFill>
                  <a:srgbClr val="FFFFFF"/>
                </a:solidFill>
              </a:rPr>
              <a:t> TMOA</a:t>
            </a:r>
          </a:p>
          <a:p>
            <a:r>
              <a:rPr lang="en-US" sz="2400" dirty="0" smtClean="0">
                <a:solidFill>
                  <a:srgbClr val="FFFFFF"/>
                </a:solidFill>
              </a:rPr>
              <a:t>Te </a:t>
            </a:r>
            <a:r>
              <a:rPr lang="en-US" sz="2400" dirty="0" err="1" smtClean="0">
                <a:solidFill>
                  <a:srgbClr val="FFFFFF"/>
                </a:solidFill>
              </a:rPr>
              <a:t>Whanaketanga</a:t>
            </a:r>
            <a:r>
              <a:rPr lang="en-US" sz="2400" dirty="0" smtClean="0">
                <a:solidFill>
                  <a:srgbClr val="FFFFFF"/>
                </a:solidFill>
              </a:rPr>
              <a:t>:</a:t>
            </a:r>
          </a:p>
          <a:p>
            <a:r>
              <a:rPr lang="en-US" sz="2400" dirty="0" err="1" smtClean="0">
                <a:solidFill>
                  <a:srgbClr val="FFFFFF"/>
                </a:solidFill>
              </a:rPr>
              <a:t>Tona</a:t>
            </a:r>
            <a:r>
              <a:rPr lang="en-US" sz="2400" dirty="0" smtClean="0">
                <a:solidFill>
                  <a:srgbClr val="FFFFFF"/>
                </a:solidFill>
              </a:rPr>
              <a:t> </a:t>
            </a:r>
            <a:r>
              <a:rPr lang="en-US" sz="2400" dirty="0" err="1" smtClean="0">
                <a:solidFill>
                  <a:srgbClr val="FFFFFF"/>
                </a:solidFill>
              </a:rPr>
              <a:t>pakeke</a:t>
            </a:r>
            <a:r>
              <a:rPr lang="en-US" sz="2400" dirty="0" smtClean="0">
                <a:solidFill>
                  <a:srgbClr val="FFFFFF"/>
                </a:solidFill>
              </a:rPr>
              <a:t>:</a:t>
            </a:r>
          </a:p>
          <a:p>
            <a:endParaRPr lang="en-US" sz="2400" dirty="0">
              <a:solidFill>
                <a:srgbClr val="FFFFFF"/>
              </a:solidFill>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676400" y="381000"/>
            <a:ext cx="5861176" cy="6286500"/>
          </a:xfrm>
          <a:prstGeom prst="rect">
            <a:avLst/>
          </a:prstGeom>
        </p:spPr>
      </p:pic>
      <p:sp>
        <p:nvSpPr>
          <p:cNvPr id="3" name="Action Button: Forward or Next 2">
            <a:hlinkClick r:id="" action="ppaction://hlinkshowjump?jump=nextslide" highlightClick="1"/>
          </p:cNvPr>
          <p:cNvSpPr/>
          <p:nvPr/>
        </p:nvSpPr>
        <p:spPr>
          <a:xfrm>
            <a:off x="8001000" y="6172200"/>
            <a:ext cx="1072148" cy="685800"/>
          </a:xfrm>
          <a:prstGeom prst="actionButtonForwardNex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2410" t="4523" r="2410" b="5020"/>
          <a:stretch>
            <a:fillRect/>
          </a:stretch>
        </p:blipFill>
        <p:spPr bwMode="auto">
          <a:xfrm>
            <a:off x="925830" y="0"/>
            <a:ext cx="6922770" cy="3505200"/>
          </a:xfrm>
          <a:prstGeom prst="rect">
            <a:avLst/>
          </a:prstGeom>
          <a:solidFill>
            <a:srgbClr val="FFFF00"/>
          </a:solid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rcRect l="4103" t="16585" r="3590" b="6016"/>
          <a:stretch>
            <a:fillRect/>
          </a:stretch>
        </p:blipFill>
        <p:spPr bwMode="auto">
          <a:xfrm>
            <a:off x="990600" y="3505200"/>
            <a:ext cx="6858000" cy="3200400"/>
          </a:xfrm>
          <a:prstGeom prst="rect">
            <a:avLst/>
          </a:prstGeom>
          <a:noFill/>
          <a:ln>
            <a:noFill/>
          </a:ln>
          <a:effectLst/>
          <a:extLst>
            <a:ext uri="{909E8E84-426E-40DD-AFC4-6F175D3DCCD1}">
              <a14:hiddenFill xmlns:a14="http://schemas.microsoft.com/office/drawing/2010/main" xmlns:p="http://schemas.openxmlformats.org/presentationml/2006/main" xmlns:r="http://schemas.openxmlformats.org/officeDocument/2006/relationships" xmlns:a="http://schemas.openxmlformats.org/drawingml/2006/main" xmlns="">
                <a:solidFill>
                  <a:schemeClr val="accent1"/>
                </a:solidFill>
              </a14:hiddenFill>
            </a:ext>
            <a:ext uri="{91240B29-F687-4F45-9708-019B960494DF}">
              <a14:hiddenLine xmlns:a14="http://schemas.microsoft.com/office/drawing/2010/main" xmlns:p="http://schemas.openxmlformats.org/presentationml/2006/main" xmlns:r="http://schemas.openxmlformats.org/officeDocument/2006/relationships" xmlns:a="http://schemas.openxmlformats.org/drawingml/2006/main" xmlns="" w="9525">
                <a:solidFill>
                  <a:schemeClr val="tx1"/>
                </a:solidFill>
                <a:miter lim="800000"/>
                <a:headEnd/>
                <a:tailEnd/>
              </a14:hiddenLine>
            </a:ext>
            <a:ext uri="{AF507438-7753-43E0-B8FC-AC1667EBCBE1}">
              <a14:hiddenEffects xmlns:a14="http://schemas.microsoft.com/office/drawing/2010/main" xmlns:p="http://schemas.openxmlformats.org/presentationml/2006/main" xmlns:r="http://schemas.openxmlformats.org/officeDocument/2006/relationships" xmlns:a="http://schemas.openxmlformats.org/drawingml/2006/main" xmlns="">
                <a:effectLst>
                  <a:outerShdw dist="35921" dir="2700000" algn="ctr" rotWithShape="0">
                    <a:schemeClr val="bg2"/>
                  </a:outerShdw>
                </a:effectLst>
              </a14:hiddenEffects>
            </a:ext>
          </a:extLst>
        </p:spPr>
      </p:pic>
      <p:sp>
        <p:nvSpPr>
          <p:cNvPr id="7" name="Action Button: Home 6">
            <a:hlinkClick r:id="rId5" action="ppaction://hlinksldjump" highlightClick="1"/>
          </p:cNvPr>
          <p:cNvSpPr/>
          <p:nvPr/>
        </p:nvSpPr>
        <p:spPr>
          <a:xfrm>
            <a:off x="8001000" y="6019800"/>
            <a:ext cx="1143000" cy="838200"/>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WordArt 15" descr="Water droplets">
            <a:hlinkClick r:id="rId3" action="ppaction://hlinksldjump"/>
          </p:cNvPr>
          <p:cNvSpPr>
            <a:spLocks noChangeArrowheads="1" noChangeShapeType="1" noTextEdit="1"/>
          </p:cNvSpPr>
          <p:nvPr/>
        </p:nvSpPr>
        <p:spPr bwMode="auto">
          <a:xfrm>
            <a:off x="2286000" y="381000"/>
            <a:ext cx="4419600" cy="10668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r>
              <a:rPr lang="en-US" sz="3600" kern="10" dirty="0" err="1">
                <a:ln w="9525">
                  <a:round/>
                  <a:headEnd/>
                  <a:tailEnd/>
                </a:ln>
                <a:solidFill>
                  <a:srgbClr val="FF0000"/>
                </a:solidFill>
                <a:latin typeface="Bodoni MT Black"/>
                <a:ea typeface="Bodoni MT Black"/>
                <a:cs typeface="Bodoni MT Black"/>
              </a:rPr>
              <a:t>Kaupapa</a:t>
            </a:r>
            <a:r>
              <a:rPr lang="en-US" sz="3600" kern="10" dirty="0">
                <a:ln w="9525">
                  <a:round/>
                  <a:headEnd/>
                  <a:tailEnd/>
                </a:ln>
                <a:solidFill>
                  <a:srgbClr val="FF0000"/>
                </a:solidFill>
                <a:latin typeface="Bodoni MT Black"/>
                <a:ea typeface="Bodoni MT Black"/>
                <a:cs typeface="Bodoni MT Black"/>
              </a:rPr>
              <a:t> Nui</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5" name="WordArt 5">
            <a:hlinkClick r:id="rId3" action="ppaction://hlinksldjump"/>
          </p:cNvPr>
          <p:cNvSpPr>
            <a:spLocks noChangeArrowheads="1" noChangeShapeType="1" noTextEdit="1"/>
          </p:cNvSpPr>
          <p:nvPr/>
        </p:nvSpPr>
        <p:spPr bwMode="auto">
          <a:xfrm rot="20912632">
            <a:off x="403226" y="526248"/>
            <a:ext cx="3103563" cy="1060450"/>
          </a:xfrm>
          <a:prstGeom prst="rect">
            <a:avLst/>
          </a:prstGeom>
        </p:spPr>
        <p:txBody>
          <a:bodyPr wrap="none" fromWordArt="1">
            <a:prstTxWarp prst="textPlain">
              <a:avLst>
                <a:gd name="adj" fmla="val 50000"/>
              </a:avLst>
            </a:prstTxWarp>
          </a:bodyPr>
          <a:lstStyle/>
          <a:p>
            <a:r>
              <a:rPr lang="en-US" sz="3600" b="1" kern="10" dirty="0" err="1">
                <a:ln w="9525">
                  <a:solidFill>
                    <a:srgbClr val="000000"/>
                  </a:solidFill>
                  <a:round/>
                  <a:headEnd/>
                  <a:tailEnd/>
                </a:ln>
                <a:gradFill rotWithShape="1">
                  <a:gsLst>
                    <a:gs pos="0">
                      <a:srgbClr val="FF99FF"/>
                    </a:gs>
                    <a:gs pos="50000">
                      <a:srgbClr val="6600CC"/>
                    </a:gs>
                    <a:gs pos="100000">
                      <a:srgbClr val="FF99FF"/>
                    </a:gs>
                  </a:gsLst>
                  <a:lin ang="5400000" scaled="1"/>
                </a:gradFill>
                <a:latin typeface="Agency FB"/>
                <a:ea typeface="Agency FB"/>
                <a:cs typeface="Agency FB"/>
              </a:rPr>
              <a:t>Pangarau</a:t>
            </a:r>
            <a:endParaRPr lang="en-US" sz="3600" b="1" kern="10" dirty="0">
              <a:ln w="9525">
                <a:solidFill>
                  <a:srgbClr val="000000"/>
                </a:solidFill>
                <a:round/>
                <a:headEnd/>
                <a:tailEnd/>
              </a:ln>
              <a:gradFill rotWithShape="1">
                <a:gsLst>
                  <a:gs pos="0">
                    <a:srgbClr val="FF99FF"/>
                  </a:gs>
                  <a:gs pos="50000">
                    <a:srgbClr val="6600CC"/>
                  </a:gs>
                  <a:gs pos="100000">
                    <a:srgbClr val="FF99FF"/>
                  </a:gs>
                </a:gsLst>
                <a:lin ang="5400000" scaled="1"/>
              </a:gradFill>
              <a:latin typeface="Agency FB"/>
              <a:ea typeface="Agency FB"/>
              <a:cs typeface="Agency FB"/>
            </a:endParaRPr>
          </a:p>
        </p:txBody>
      </p:sp>
      <p:sp>
        <p:nvSpPr>
          <p:cNvPr id="6" name="WordArt 6">
            <a:hlinkClick r:id="rId4" action="ppaction://hlinksldjump"/>
          </p:cNvPr>
          <p:cNvSpPr>
            <a:spLocks noChangeArrowheads="1" noChangeShapeType="1" noTextEdit="1"/>
          </p:cNvSpPr>
          <p:nvPr/>
        </p:nvSpPr>
        <p:spPr bwMode="auto">
          <a:xfrm rot="1293912">
            <a:off x="5472232" y="599952"/>
            <a:ext cx="3536006" cy="1425575"/>
          </a:xfrm>
          <a:prstGeom prst="rect">
            <a:avLst/>
          </a:prstGeom>
        </p:spPr>
        <p:txBody>
          <a:bodyPr wrap="none" fromWordArt="1">
            <a:prstTxWarp prst="textSlantUp">
              <a:avLst>
                <a:gd name="adj" fmla="val 32056"/>
              </a:avLst>
            </a:prstTxWarp>
          </a:bodyPr>
          <a:lstStyle/>
          <a:p>
            <a:r>
              <a:rPr lang="en-US" sz="3600" b="1" kern="10" dirty="0" err="1" smtClean="0">
                <a:ln w="9525">
                  <a:solidFill>
                    <a:srgbClr val="CC99FF"/>
                  </a:solidFill>
                  <a:round/>
                  <a:headEnd/>
                  <a:tailEnd/>
                </a:ln>
                <a:gradFill rotWithShape="1">
                  <a:gsLst>
                    <a:gs pos="0">
                      <a:srgbClr val="6600CC"/>
                    </a:gs>
                    <a:gs pos="100000">
                      <a:srgbClr val="CC00CC"/>
                    </a:gs>
                  </a:gsLst>
                  <a:lin ang="4080000" scaled="1"/>
                </a:gradFill>
                <a:effectLst>
                  <a:outerShdw blurRad="63500" dist="53882" dir="2700000" algn="ctr" rotWithShape="0">
                    <a:srgbClr val="9999FF">
                      <a:alpha val="79999"/>
                    </a:srgbClr>
                  </a:outerShdw>
                </a:effectLst>
                <a:latin typeface="Impact"/>
                <a:ea typeface="Impact"/>
                <a:cs typeface="Impact"/>
              </a:rPr>
              <a:t>Panui</a:t>
            </a:r>
            <a:r>
              <a:rPr lang="en-US" sz="3600" b="1" kern="10" dirty="0" smtClean="0">
                <a:ln w="9525">
                  <a:solidFill>
                    <a:srgbClr val="CC99FF"/>
                  </a:solidFill>
                  <a:round/>
                  <a:headEnd/>
                  <a:tailEnd/>
                </a:ln>
                <a:gradFill rotWithShape="1">
                  <a:gsLst>
                    <a:gs pos="0">
                      <a:srgbClr val="6600CC"/>
                    </a:gs>
                    <a:gs pos="100000">
                      <a:srgbClr val="CC00CC"/>
                    </a:gs>
                  </a:gsLst>
                  <a:lin ang="4080000" scaled="1"/>
                </a:gradFill>
                <a:effectLst>
                  <a:outerShdw blurRad="63500" dist="53882" dir="2700000" algn="ctr" rotWithShape="0">
                    <a:srgbClr val="9999FF">
                      <a:alpha val="79999"/>
                    </a:srgbClr>
                  </a:outerShdw>
                </a:effectLst>
                <a:latin typeface="Impact"/>
                <a:ea typeface="Impact"/>
                <a:cs typeface="Impact"/>
              </a:rPr>
              <a:t> </a:t>
            </a:r>
            <a:r>
              <a:rPr lang="en-US" sz="3600" b="1" kern="10" dirty="0" err="1" smtClean="0">
                <a:ln w="9525">
                  <a:solidFill>
                    <a:srgbClr val="CC99FF"/>
                  </a:solidFill>
                  <a:round/>
                  <a:headEnd/>
                  <a:tailEnd/>
                </a:ln>
                <a:gradFill rotWithShape="1">
                  <a:gsLst>
                    <a:gs pos="0">
                      <a:srgbClr val="6600CC"/>
                    </a:gs>
                    <a:gs pos="100000">
                      <a:srgbClr val="CC00CC"/>
                    </a:gs>
                  </a:gsLst>
                  <a:lin ang="4080000" scaled="1"/>
                </a:gradFill>
                <a:effectLst>
                  <a:outerShdw blurRad="63500" dist="53882" dir="2700000" algn="ctr" rotWithShape="0">
                    <a:srgbClr val="9999FF">
                      <a:alpha val="79999"/>
                    </a:srgbClr>
                  </a:outerShdw>
                </a:effectLst>
                <a:latin typeface="Impact"/>
                <a:ea typeface="Impact"/>
                <a:cs typeface="Impact"/>
              </a:rPr>
              <a:t>Pukapuka</a:t>
            </a:r>
            <a:endParaRPr lang="en-US" sz="3600" b="1" kern="10" dirty="0">
              <a:ln w="9525">
                <a:solidFill>
                  <a:srgbClr val="CC99FF"/>
                </a:solidFill>
                <a:round/>
                <a:headEnd/>
                <a:tailEnd/>
              </a:ln>
              <a:gradFill rotWithShape="1">
                <a:gsLst>
                  <a:gs pos="0">
                    <a:srgbClr val="6600CC"/>
                  </a:gs>
                  <a:gs pos="100000">
                    <a:srgbClr val="CC00CC"/>
                  </a:gs>
                </a:gsLst>
                <a:lin ang="4080000" scaled="1"/>
              </a:gradFill>
              <a:effectLst>
                <a:outerShdw blurRad="63500" dist="53882" dir="2700000" algn="ctr" rotWithShape="0">
                  <a:srgbClr val="9999FF">
                    <a:alpha val="79999"/>
                  </a:srgbClr>
                </a:outerShdw>
              </a:effectLst>
              <a:latin typeface="Impact"/>
              <a:ea typeface="Impact"/>
              <a:cs typeface="Impact"/>
            </a:endParaRPr>
          </a:p>
        </p:txBody>
      </p:sp>
      <p:sp>
        <p:nvSpPr>
          <p:cNvPr id="7" name="WordArt 8">
            <a:hlinkClick r:id="rId5" action="ppaction://hlinksldjump"/>
          </p:cNvPr>
          <p:cNvSpPr>
            <a:spLocks noChangeArrowheads="1" noChangeShapeType="1" noTextEdit="1"/>
          </p:cNvSpPr>
          <p:nvPr/>
        </p:nvSpPr>
        <p:spPr bwMode="auto">
          <a:xfrm>
            <a:off x="3124200" y="1621489"/>
            <a:ext cx="3352800" cy="1287463"/>
          </a:xfrm>
          <a:prstGeom prst="rect">
            <a:avLst/>
          </a:prstGeom>
        </p:spPr>
        <p:txBody>
          <a:bodyPr wrap="none" fromWordArt="1">
            <a:prstTxWarp prst="textPlain">
              <a:avLst>
                <a:gd name="adj" fmla="val 50000"/>
              </a:avLst>
            </a:prstTxWarp>
          </a:bodyPr>
          <a:lstStyle/>
          <a:p>
            <a:r>
              <a:rPr lang="en-US" sz="4800" b="1" kern="10" spc="-360" dirty="0" err="1">
                <a:ln w="12700">
                  <a:solidFill>
                    <a:srgbClr val="000099"/>
                  </a:solidFill>
                  <a:round/>
                  <a:headEnd/>
                  <a:tailEnd/>
                </a:ln>
                <a:solidFill>
                  <a:srgbClr val="33CCFF"/>
                </a:solidFill>
                <a:effectLst>
                  <a:outerShdw blurRad="63500" dist="125724" dir="18900000" algn="ctr" rotWithShape="0">
                    <a:srgbClr val="000099">
                      <a:alpha val="74997"/>
                    </a:srgbClr>
                  </a:outerShdw>
                </a:effectLst>
                <a:latin typeface="Lucida Console"/>
                <a:ea typeface="Lucida Console"/>
                <a:cs typeface="Lucida Console"/>
              </a:rPr>
              <a:t>Tuhituhi</a:t>
            </a:r>
            <a:r>
              <a:rPr lang="en-US" sz="4800" b="1" kern="10" spc="-360" dirty="0">
                <a:ln w="12700">
                  <a:solidFill>
                    <a:srgbClr val="000099"/>
                  </a:solidFill>
                  <a:round/>
                  <a:headEnd/>
                  <a:tailEnd/>
                </a:ln>
                <a:solidFill>
                  <a:srgbClr val="33CCFF"/>
                </a:solidFill>
                <a:effectLst>
                  <a:outerShdw blurRad="63500" dist="125724" dir="18900000" algn="ctr" rotWithShape="0">
                    <a:srgbClr val="000099">
                      <a:alpha val="74997"/>
                    </a:srgbClr>
                  </a:outerShdw>
                </a:effectLst>
                <a:latin typeface="Lucida Console"/>
                <a:ea typeface="Lucida Console"/>
                <a:cs typeface="Lucida Console"/>
              </a:rPr>
              <a:t> </a:t>
            </a:r>
          </a:p>
          <a:p>
            <a:r>
              <a:rPr lang="en-US" sz="4800" b="1" kern="10" spc="-360" dirty="0">
                <a:ln w="12700">
                  <a:solidFill>
                    <a:srgbClr val="000099"/>
                  </a:solidFill>
                  <a:round/>
                  <a:headEnd/>
                  <a:tailEnd/>
                </a:ln>
                <a:solidFill>
                  <a:srgbClr val="33CCFF"/>
                </a:solidFill>
                <a:effectLst>
                  <a:outerShdw blurRad="63500" dist="125724" dir="18900000" algn="ctr" rotWithShape="0">
                    <a:srgbClr val="000099">
                      <a:alpha val="74997"/>
                    </a:srgbClr>
                  </a:outerShdw>
                </a:effectLst>
                <a:latin typeface="Lucida Console"/>
                <a:ea typeface="Lucida Console"/>
                <a:cs typeface="Lucida Console"/>
              </a:rPr>
              <a:t>Korero</a:t>
            </a:r>
          </a:p>
        </p:txBody>
      </p:sp>
      <p:sp>
        <p:nvSpPr>
          <p:cNvPr id="8" name="WordArt 11">
            <a:hlinkClick r:id="rId6" action="ppaction://hlinksldjump"/>
          </p:cNvPr>
          <p:cNvSpPr>
            <a:spLocks noChangeArrowheads="1" noChangeShapeType="1" noTextEdit="1"/>
          </p:cNvSpPr>
          <p:nvPr/>
        </p:nvSpPr>
        <p:spPr bwMode="auto">
          <a:xfrm>
            <a:off x="5105400" y="4801464"/>
            <a:ext cx="3657600" cy="1828800"/>
          </a:xfrm>
          <a:prstGeom prst="rect">
            <a:avLst/>
          </a:prstGeom>
        </p:spPr>
        <p:txBody>
          <a:bodyPr wrap="none" fromWordArt="1">
            <a:prstTxWarp prst="textPlain">
              <a:avLst>
                <a:gd name="adj" fmla="val 50000"/>
              </a:avLst>
            </a:prstTxWarp>
          </a:bodyPr>
          <a:lstStyle/>
          <a:p>
            <a:r>
              <a:rPr lang="en-US" sz="3600" b="1" kern="10" spc="720" dirty="0" err="1" smtClean="0">
                <a:ln w="9525">
                  <a:noFill/>
                  <a:round/>
                  <a:headEnd/>
                  <a:tailEnd/>
                </a:ln>
                <a:gradFill rotWithShape="1">
                  <a:gsLst>
                    <a:gs pos="0">
                      <a:srgbClr val="AAAAAA"/>
                    </a:gs>
                    <a:gs pos="100000">
                      <a:srgbClr val="FFFFFF"/>
                    </a:gs>
                  </a:gsLst>
                  <a:lin ang="5400000" scaled="1"/>
                </a:gradFill>
                <a:effectLst>
                  <a:outerShdw blurRad="63500" dist="46662" dir="3284183" algn="ctr" rotWithShape="0">
                    <a:srgbClr val="4D4D4D">
                      <a:alpha val="79999"/>
                    </a:srgbClr>
                  </a:outerShdw>
                </a:effectLst>
                <a:latin typeface="Agency FB"/>
                <a:ea typeface="Agency FB"/>
                <a:cs typeface="Agency FB"/>
              </a:rPr>
              <a:t>Hakinakina</a:t>
            </a:r>
            <a:r>
              <a:rPr lang="en-US" sz="3600" b="1" kern="10" spc="720" dirty="0">
                <a:ln w="9525">
                  <a:noFill/>
                  <a:round/>
                  <a:headEnd/>
                  <a:tailEnd/>
                </a:ln>
                <a:gradFill rotWithShape="1">
                  <a:gsLst>
                    <a:gs pos="0">
                      <a:srgbClr val="AAAAAA"/>
                    </a:gs>
                    <a:gs pos="100000">
                      <a:srgbClr val="FFFFFF"/>
                    </a:gs>
                  </a:gsLst>
                  <a:lin ang="5400000" scaled="1"/>
                </a:gradFill>
                <a:effectLst>
                  <a:outerShdw blurRad="63500" dist="46662" dir="3284183" algn="ctr" rotWithShape="0">
                    <a:srgbClr val="4D4D4D">
                      <a:alpha val="79999"/>
                    </a:srgbClr>
                  </a:outerShdw>
                </a:effectLst>
                <a:latin typeface="Agency FB"/>
                <a:ea typeface="Agency FB"/>
                <a:cs typeface="Agency FB"/>
              </a:rPr>
              <a:t>.</a:t>
            </a:r>
          </a:p>
        </p:txBody>
      </p:sp>
      <p:sp>
        <p:nvSpPr>
          <p:cNvPr id="10" name="WordArt 15" descr="Water droplets">
            <a:hlinkClick r:id="rId7" action="ppaction://hlinksldjump"/>
          </p:cNvPr>
          <p:cNvSpPr>
            <a:spLocks noChangeArrowheads="1" noChangeShapeType="1" noTextEdit="1"/>
          </p:cNvSpPr>
          <p:nvPr/>
        </p:nvSpPr>
        <p:spPr bwMode="auto">
          <a:xfrm>
            <a:off x="4495800" y="3276600"/>
            <a:ext cx="4419600" cy="1066800"/>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r>
              <a:rPr lang="en-US" sz="3600" kern="10" dirty="0" err="1">
                <a:ln w="9525">
                  <a:round/>
                  <a:headEnd/>
                  <a:tailEnd/>
                </a:ln>
                <a:solidFill>
                  <a:srgbClr val="FF0000"/>
                </a:solidFill>
                <a:latin typeface="Bodoni MT Black"/>
                <a:ea typeface="Bodoni MT Black"/>
                <a:cs typeface="Bodoni MT Black"/>
              </a:rPr>
              <a:t>Kaupapa</a:t>
            </a:r>
            <a:r>
              <a:rPr lang="en-US" sz="3600" kern="10" dirty="0">
                <a:ln w="9525">
                  <a:round/>
                  <a:headEnd/>
                  <a:tailEnd/>
                </a:ln>
                <a:solidFill>
                  <a:srgbClr val="FF0000"/>
                </a:solidFill>
                <a:latin typeface="Bodoni MT Black"/>
                <a:ea typeface="Bodoni MT Black"/>
                <a:cs typeface="Bodoni MT Black"/>
              </a:rPr>
              <a:t> Nui</a:t>
            </a:r>
          </a:p>
        </p:txBody>
      </p:sp>
      <p:sp>
        <p:nvSpPr>
          <p:cNvPr id="11" name="WordArt 4" descr="Large checker board">
            <a:hlinkClick r:id="rId8" action="ppaction://hlinksldjump"/>
          </p:cNvPr>
          <p:cNvSpPr>
            <a:spLocks noChangeArrowheads="1" noChangeShapeType="1" noTextEdit="1"/>
          </p:cNvSpPr>
          <p:nvPr/>
        </p:nvSpPr>
        <p:spPr bwMode="auto">
          <a:xfrm>
            <a:off x="381000" y="3048000"/>
            <a:ext cx="3505200" cy="1448664"/>
          </a:xfrm>
          <a:prstGeom prst="rect">
            <a:avLst/>
          </a:prstGeom>
        </p:spPr>
        <p:txBody>
          <a:bodyPr wrap="none" fromWordArt="1">
            <a:prstTxWarp prst="textDeflate">
              <a:avLst>
                <a:gd name="adj" fmla="val 26227"/>
              </a:avLst>
            </a:prstTxWarp>
          </a:bodyPr>
          <a:lstStyle/>
          <a:p>
            <a:r>
              <a:rPr lang="en-US" sz="3600" b="1" kern="10" dirty="0" err="1" smtClean="0">
                <a:ln w="38100">
                  <a:solidFill>
                    <a:srgbClr val="000000"/>
                  </a:solidFill>
                  <a:round/>
                  <a:headEnd/>
                  <a:tailEnd/>
                </a:ln>
                <a:pattFill prst="lgCheck">
                  <a:fgClr>
                    <a:srgbClr val="0000FF"/>
                  </a:fgClr>
                  <a:bgClr>
                    <a:srgbClr val="66CCFF"/>
                  </a:bgClr>
                </a:pattFill>
                <a:latin typeface="Gill Sans Ultra Bold Condensed"/>
                <a:ea typeface="Gill Sans Ultra Bold Condensed"/>
                <a:cs typeface="Gill Sans Ultra Bold Condensed"/>
              </a:rPr>
              <a:t>Aromatawai</a:t>
            </a:r>
            <a:endParaRPr lang="en-US" sz="3600" b="1" kern="10" dirty="0">
              <a:ln w="38100">
                <a:solidFill>
                  <a:srgbClr val="000000"/>
                </a:solidFill>
                <a:round/>
                <a:headEnd/>
                <a:tailEnd/>
              </a:ln>
              <a:pattFill prst="lgCheck">
                <a:fgClr>
                  <a:srgbClr val="0000FF"/>
                </a:fgClr>
                <a:bgClr>
                  <a:srgbClr val="66CCFF"/>
                </a:bgClr>
              </a:pattFill>
              <a:latin typeface="Gill Sans Ultra Bold Condensed"/>
              <a:ea typeface="Gill Sans Ultra Bold Condensed"/>
              <a:cs typeface="Gill Sans Ultra Bold Condensed"/>
            </a:endParaRPr>
          </a:p>
        </p:txBody>
      </p:sp>
      <p:sp>
        <p:nvSpPr>
          <p:cNvPr id="12" name="Action Button: Custom 11">
            <a:hlinkClick r:id="" action="ppaction://hlinkshowjump?jump=endshow" highlightClick="1"/>
          </p:cNvPr>
          <p:cNvSpPr/>
          <p:nvPr/>
        </p:nvSpPr>
        <p:spPr>
          <a:xfrm>
            <a:off x="685800" y="6248400"/>
            <a:ext cx="2209800" cy="609600"/>
          </a:xfrm>
          <a:prstGeom prst="actionButtonBlank">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3200" dirty="0" err="1" smtClean="0"/>
              <a:t>Kua</a:t>
            </a:r>
            <a:r>
              <a:rPr lang="en-US" sz="3200" dirty="0" smtClean="0"/>
              <a:t> </a:t>
            </a:r>
            <a:r>
              <a:rPr lang="en-US" sz="3200" dirty="0" err="1" smtClean="0"/>
              <a:t>Mutu</a:t>
            </a:r>
            <a:endParaRPr lang="en-US"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 name="WordArt 5">
            <a:hlinkClick r:id="rId5" action="ppaction://hlinksldjump"/>
          </p:cNvPr>
          <p:cNvSpPr>
            <a:spLocks noChangeArrowheads="1" noChangeShapeType="1" noTextEdit="1"/>
          </p:cNvSpPr>
          <p:nvPr/>
        </p:nvSpPr>
        <p:spPr bwMode="auto">
          <a:xfrm rot="20912632">
            <a:off x="74397" y="297647"/>
            <a:ext cx="3103563" cy="1060450"/>
          </a:xfrm>
          <a:prstGeom prst="rect">
            <a:avLst/>
          </a:prstGeom>
        </p:spPr>
        <p:txBody>
          <a:bodyPr wrap="none" fromWordArt="1">
            <a:prstTxWarp prst="textPlain">
              <a:avLst>
                <a:gd name="adj" fmla="val 50000"/>
              </a:avLst>
            </a:prstTxWarp>
          </a:bodyPr>
          <a:lstStyle/>
          <a:p>
            <a:r>
              <a:rPr lang="en-US" sz="3600" b="1" kern="10" dirty="0" err="1">
                <a:ln w="9525">
                  <a:solidFill>
                    <a:srgbClr val="000000"/>
                  </a:solidFill>
                  <a:round/>
                  <a:headEnd/>
                  <a:tailEnd/>
                </a:ln>
                <a:gradFill rotWithShape="1">
                  <a:gsLst>
                    <a:gs pos="0">
                      <a:srgbClr val="FF99FF"/>
                    </a:gs>
                    <a:gs pos="50000">
                      <a:srgbClr val="6600CC"/>
                    </a:gs>
                    <a:gs pos="100000">
                      <a:srgbClr val="FF99FF"/>
                    </a:gs>
                  </a:gsLst>
                  <a:lin ang="5400000" scaled="1"/>
                </a:gradFill>
                <a:latin typeface="Agency FB"/>
                <a:ea typeface="Agency FB"/>
                <a:cs typeface="Agency FB"/>
              </a:rPr>
              <a:t>Pangarau</a:t>
            </a:r>
            <a:endParaRPr lang="en-US" sz="3600" b="1" kern="10" dirty="0">
              <a:ln w="9525">
                <a:solidFill>
                  <a:srgbClr val="000000"/>
                </a:solidFill>
                <a:round/>
                <a:headEnd/>
                <a:tailEnd/>
              </a:ln>
              <a:gradFill rotWithShape="1">
                <a:gsLst>
                  <a:gs pos="0">
                    <a:srgbClr val="FF99FF"/>
                  </a:gs>
                  <a:gs pos="50000">
                    <a:srgbClr val="6600CC"/>
                  </a:gs>
                  <a:gs pos="100000">
                    <a:srgbClr val="FF99FF"/>
                  </a:gs>
                </a:gsLst>
                <a:lin ang="5400000" scaled="1"/>
              </a:gradFill>
              <a:latin typeface="Agency FB"/>
              <a:ea typeface="Agency FB"/>
              <a:cs typeface="Agency FB"/>
            </a:endParaRPr>
          </a:p>
        </p:txBody>
      </p:sp>
      <p:pic>
        <p:nvPicPr>
          <p:cNvPr id="4" name="Good whainga.AVI">
            <a:hlinkClick r:id="" action="ppaction://media"/>
          </p:cNvPr>
          <p:cNvPicPr/>
          <p:nvPr>
            <a:videoFile r:link="rId1"/>
          </p:nvPr>
        </p:nvPicPr>
        <p:blipFill>
          <a:blip r:embed="rId6"/>
          <a:stretch>
            <a:fillRect/>
          </a:stretch>
        </p:blipFill>
        <p:spPr>
          <a:xfrm>
            <a:off x="4572000" y="1828800"/>
            <a:ext cx="4396340" cy="3297255"/>
          </a:xfrm>
          <a:prstGeom prst="rect">
            <a:avLst/>
          </a:prstGeom>
        </p:spPr>
      </p:pic>
      <p:sp>
        <p:nvSpPr>
          <p:cNvPr id="5" name="TextBox 4"/>
          <p:cNvSpPr txBox="1"/>
          <p:nvPr/>
        </p:nvSpPr>
        <p:spPr>
          <a:xfrm>
            <a:off x="3252356" y="152402"/>
            <a:ext cx="3124200" cy="954107"/>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sz="2800" dirty="0" err="1" smtClean="0"/>
              <a:t>Aku</a:t>
            </a:r>
            <a:r>
              <a:rPr lang="en-US" sz="2800" dirty="0" smtClean="0"/>
              <a:t> </a:t>
            </a:r>
            <a:r>
              <a:rPr lang="en-US" sz="2800" dirty="0" err="1" smtClean="0"/>
              <a:t>Whainga</a:t>
            </a:r>
            <a:r>
              <a:rPr lang="en-US" sz="2800" dirty="0" smtClean="0"/>
              <a:t> mo </a:t>
            </a:r>
            <a:r>
              <a:rPr lang="en-US" sz="2800" dirty="0" err="1" smtClean="0"/>
              <a:t>te</a:t>
            </a:r>
            <a:r>
              <a:rPr lang="en-US" sz="2800" dirty="0" smtClean="0"/>
              <a:t> </a:t>
            </a:r>
            <a:r>
              <a:rPr lang="en-US" sz="2800" dirty="0" err="1" smtClean="0"/>
              <a:t>akoranga</a:t>
            </a:r>
            <a:r>
              <a:rPr lang="en-US" sz="2800" dirty="0" smtClean="0"/>
              <a:t> </a:t>
            </a:r>
            <a:r>
              <a:rPr lang="en-US" sz="2800" dirty="0" err="1" smtClean="0"/>
              <a:t>Pangarau</a:t>
            </a:r>
            <a:endParaRPr lang="en-US" sz="2800" dirty="0"/>
          </a:p>
        </p:txBody>
      </p:sp>
      <p:pic>
        <p:nvPicPr>
          <p:cNvPr id="6" name="Taurunga.AVI">
            <a:hlinkClick r:id="" action="ppaction://media"/>
          </p:cNvPr>
          <p:cNvPicPr/>
          <p:nvPr>
            <a:videoFile r:link="rId2"/>
          </p:nvPr>
        </p:nvPicPr>
        <p:blipFill>
          <a:blip r:embed="rId7"/>
          <a:stretch>
            <a:fillRect/>
          </a:stretch>
        </p:blipFill>
        <p:spPr>
          <a:xfrm>
            <a:off x="23260" y="1828799"/>
            <a:ext cx="4396340" cy="3297255"/>
          </a:xfrm>
          <a:prstGeom prst="rect">
            <a:avLst/>
          </a:prstGeom>
        </p:spPr>
      </p:pic>
      <p:sp>
        <p:nvSpPr>
          <p:cNvPr id="7" name="Up Arrow Callout 6"/>
          <p:cNvSpPr/>
          <p:nvPr/>
        </p:nvSpPr>
        <p:spPr>
          <a:xfrm>
            <a:off x="2667000" y="5334000"/>
            <a:ext cx="45719" cy="45719"/>
          </a:xfrm>
          <a:prstGeom prst="upArrow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1066800" y="1475839"/>
            <a:ext cx="2630836" cy="369332"/>
          </a:xfrm>
          <a:prstGeom prst="rect">
            <a:avLst/>
          </a:prstGeom>
          <a:noFill/>
        </p:spPr>
        <p:txBody>
          <a:bodyPr wrap="none" rtlCol="0">
            <a:spAutoFit/>
          </a:bodyPr>
          <a:lstStyle/>
          <a:p>
            <a:r>
              <a:rPr lang="en-US" dirty="0" err="1" smtClean="0"/>
              <a:t>Whainga</a:t>
            </a:r>
            <a:r>
              <a:rPr lang="en-US" dirty="0" smtClean="0"/>
              <a:t> </a:t>
            </a:r>
            <a:r>
              <a:rPr lang="en-US" dirty="0" err="1" smtClean="0"/>
              <a:t>Ako</a:t>
            </a:r>
            <a:r>
              <a:rPr lang="en-US" dirty="0" smtClean="0"/>
              <a:t> mo </a:t>
            </a:r>
            <a:r>
              <a:rPr lang="en-US" dirty="0" err="1" smtClean="0"/>
              <a:t>te</a:t>
            </a:r>
            <a:r>
              <a:rPr lang="en-US" dirty="0" smtClean="0"/>
              <a:t> </a:t>
            </a:r>
            <a:r>
              <a:rPr lang="en-US" dirty="0" err="1" smtClean="0"/>
              <a:t>roopu</a:t>
            </a:r>
            <a:endParaRPr lang="en-US" dirty="0"/>
          </a:p>
        </p:txBody>
      </p:sp>
      <p:sp>
        <p:nvSpPr>
          <p:cNvPr id="10" name="Oval Callout 9"/>
          <p:cNvSpPr/>
          <p:nvPr/>
        </p:nvSpPr>
        <p:spPr>
          <a:xfrm>
            <a:off x="6629400" y="152402"/>
            <a:ext cx="2338940" cy="1503344"/>
          </a:xfrm>
          <a:prstGeom prst="wedgeEllipseCallout">
            <a:avLst>
              <a:gd name="adj1" fmla="val -4424"/>
              <a:gd name="adj2" fmla="val 94844"/>
            </a:avLst>
          </a:prstGeom>
        </p:spPr>
        <p:style>
          <a:lnRef idx="1">
            <a:schemeClr val="accent1"/>
          </a:lnRef>
          <a:fillRef idx="3">
            <a:schemeClr val="accent1"/>
          </a:fillRef>
          <a:effectRef idx="2">
            <a:schemeClr val="accent1"/>
          </a:effectRef>
          <a:fontRef idx="minor">
            <a:schemeClr val="lt1"/>
          </a:fontRef>
        </p:style>
        <p:txBody>
          <a:bodyPr rtlCol="0" anchor="ctr"/>
          <a:lstStyle/>
          <a:p>
            <a:r>
              <a:rPr lang="en-US" dirty="0" err="1" smtClean="0"/>
              <a:t>Taku</a:t>
            </a:r>
            <a:r>
              <a:rPr lang="en-US" dirty="0" smtClean="0"/>
              <a:t> </a:t>
            </a:r>
            <a:r>
              <a:rPr lang="en-US" dirty="0" err="1" smtClean="0"/>
              <a:t>Taumata</a:t>
            </a:r>
            <a:r>
              <a:rPr lang="en-US" dirty="0" smtClean="0"/>
              <a:t> </a:t>
            </a:r>
            <a:r>
              <a:rPr lang="en-US" dirty="0" err="1" smtClean="0"/>
              <a:t>Hautau</a:t>
            </a:r>
            <a:r>
              <a:rPr lang="en-US" dirty="0" smtClean="0"/>
              <a:t>:  </a:t>
            </a:r>
            <a:r>
              <a:rPr lang="en-US" dirty="0" err="1" smtClean="0"/>
              <a:t>Ko</a:t>
            </a:r>
            <a:r>
              <a:rPr lang="en-US" dirty="0" smtClean="0"/>
              <a:t> </a:t>
            </a:r>
            <a:r>
              <a:rPr lang="en-US" dirty="0" err="1" smtClean="0"/>
              <a:t>te</a:t>
            </a:r>
            <a:r>
              <a:rPr lang="en-US" dirty="0" smtClean="0"/>
              <a:t> </a:t>
            </a:r>
            <a:r>
              <a:rPr lang="en-US" dirty="0" err="1" smtClean="0"/>
              <a:t>kaupae</a:t>
            </a:r>
            <a:r>
              <a:rPr lang="en-US" dirty="0" smtClean="0"/>
              <a:t> 5</a:t>
            </a:r>
            <a:endParaRPr lang="en-US" dirty="0"/>
          </a:p>
        </p:txBody>
      </p:sp>
      <p:sp>
        <p:nvSpPr>
          <p:cNvPr id="11" name="Rectangular Callout 10"/>
          <p:cNvSpPr/>
          <p:nvPr/>
        </p:nvSpPr>
        <p:spPr>
          <a:xfrm>
            <a:off x="6364636" y="5105400"/>
            <a:ext cx="2779364" cy="1752600"/>
          </a:xfrm>
          <a:prstGeom prst="wedgeRectCallout">
            <a:avLst>
              <a:gd name="adj1" fmla="val -63194"/>
              <a:gd name="adj2" fmla="val -6204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Me </a:t>
            </a:r>
            <a:r>
              <a:rPr lang="en-US" dirty="0" err="1" smtClean="0"/>
              <a:t>marama</a:t>
            </a:r>
            <a:r>
              <a:rPr lang="en-US" dirty="0" smtClean="0"/>
              <a:t> </a:t>
            </a:r>
            <a:r>
              <a:rPr lang="en-US" dirty="0" err="1" smtClean="0"/>
              <a:t>tonu</a:t>
            </a:r>
            <a:r>
              <a:rPr lang="en-US" dirty="0" smtClean="0"/>
              <a:t> </a:t>
            </a:r>
            <a:r>
              <a:rPr lang="en-US" dirty="0" err="1" smtClean="0"/>
              <a:t>ahau</a:t>
            </a:r>
            <a:r>
              <a:rPr lang="en-US" dirty="0" smtClean="0"/>
              <a:t> </a:t>
            </a:r>
            <a:r>
              <a:rPr lang="en-US" dirty="0" err="1" smtClean="0"/>
              <a:t>i</a:t>
            </a:r>
            <a:r>
              <a:rPr lang="en-US" dirty="0" smtClean="0"/>
              <a:t> </a:t>
            </a:r>
            <a:r>
              <a:rPr lang="en-US" dirty="0" err="1" smtClean="0"/>
              <a:t>nga</a:t>
            </a:r>
            <a:r>
              <a:rPr lang="en-US" dirty="0" smtClean="0"/>
              <a:t> </a:t>
            </a:r>
            <a:r>
              <a:rPr lang="en-US" dirty="0" err="1" smtClean="0"/>
              <a:t>tikanga</a:t>
            </a:r>
            <a:r>
              <a:rPr lang="en-US" dirty="0" smtClean="0"/>
              <a:t> </a:t>
            </a:r>
            <a:r>
              <a:rPr lang="en-US" dirty="0" err="1" smtClean="0"/>
              <a:t>katoa</a:t>
            </a:r>
            <a:r>
              <a:rPr lang="en-US" dirty="0" smtClean="0"/>
              <a:t> </a:t>
            </a:r>
            <a:r>
              <a:rPr lang="en-US" dirty="0" err="1" smtClean="0"/>
              <a:t>o</a:t>
            </a:r>
            <a:r>
              <a:rPr lang="en-US" dirty="0" smtClean="0"/>
              <a:t> </a:t>
            </a:r>
            <a:r>
              <a:rPr lang="en-US" dirty="0" err="1" smtClean="0"/>
              <a:t>nga</a:t>
            </a:r>
            <a:r>
              <a:rPr lang="en-US" dirty="0" smtClean="0"/>
              <a:t> </a:t>
            </a:r>
            <a:r>
              <a:rPr lang="en-US" dirty="0" err="1" smtClean="0"/>
              <a:t>hautau</a:t>
            </a:r>
            <a:r>
              <a:rPr lang="en-US" dirty="0" smtClean="0"/>
              <a:t> </a:t>
            </a:r>
            <a:r>
              <a:rPr lang="en-US" dirty="0" err="1" smtClean="0"/>
              <a:t>rereke</a:t>
            </a:r>
            <a:r>
              <a:rPr lang="en-US" dirty="0" smtClean="0"/>
              <a:t> </a:t>
            </a:r>
            <a:r>
              <a:rPr lang="en-US" dirty="0" err="1" smtClean="0"/>
              <a:t>ara</a:t>
            </a:r>
            <a:r>
              <a:rPr lang="en-US" dirty="0" smtClean="0"/>
              <a:t>;  </a:t>
            </a:r>
            <a:r>
              <a:rPr lang="en-US" dirty="0" err="1" smtClean="0"/>
              <a:t>pehea</a:t>
            </a:r>
            <a:r>
              <a:rPr lang="en-US" dirty="0" smtClean="0"/>
              <a:t> </a:t>
            </a:r>
            <a:r>
              <a:rPr lang="en-US" dirty="0" err="1" smtClean="0"/>
              <a:t>te</a:t>
            </a:r>
            <a:r>
              <a:rPr lang="en-US" dirty="0" smtClean="0"/>
              <a:t> </a:t>
            </a:r>
            <a:r>
              <a:rPr lang="en-US" dirty="0" err="1" smtClean="0"/>
              <a:t>tapiri</a:t>
            </a:r>
            <a:r>
              <a:rPr lang="en-US" dirty="0" smtClean="0"/>
              <a:t>, </a:t>
            </a:r>
            <a:r>
              <a:rPr lang="en-US" dirty="0" err="1" smtClean="0"/>
              <a:t>te</a:t>
            </a:r>
            <a:r>
              <a:rPr lang="en-US" dirty="0" smtClean="0"/>
              <a:t> </a:t>
            </a:r>
            <a:r>
              <a:rPr lang="en-US" dirty="0" err="1" smtClean="0"/>
              <a:t>whakaiti</a:t>
            </a:r>
            <a:r>
              <a:rPr lang="en-US" dirty="0" smtClean="0"/>
              <a:t> / </a:t>
            </a:r>
            <a:r>
              <a:rPr lang="en-US" dirty="0" err="1" smtClean="0"/>
              <a:t>te</a:t>
            </a:r>
            <a:r>
              <a:rPr lang="en-US" dirty="0" smtClean="0"/>
              <a:t> </a:t>
            </a:r>
            <a:r>
              <a:rPr lang="en-US" dirty="0" err="1" smtClean="0"/>
              <a:t>whakarahi</a:t>
            </a:r>
            <a:r>
              <a:rPr lang="en-US" dirty="0" smtClean="0"/>
              <a:t> </a:t>
            </a:r>
            <a:r>
              <a:rPr lang="en-US" dirty="0" err="1" smtClean="0"/>
              <a:t>ranei</a:t>
            </a:r>
            <a:endParaRPr lang="en-US" dirty="0"/>
          </a:p>
        </p:txBody>
      </p:sp>
      <p:sp>
        <p:nvSpPr>
          <p:cNvPr id="12" name="TextBox 11"/>
          <p:cNvSpPr txBox="1"/>
          <p:nvPr/>
        </p:nvSpPr>
        <p:spPr>
          <a:xfrm>
            <a:off x="23260" y="5182850"/>
            <a:ext cx="5844140" cy="1446550"/>
          </a:xfrm>
          <a:prstGeom prst="rect">
            <a:avLst/>
          </a:prstGeom>
          <a:noFill/>
        </p:spPr>
        <p:txBody>
          <a:bodyPr wrap="square" rtlCol="0">
            <a:spAutoFit/>
          </a:bodyPr>
          <a:lstStyle/>
          <a:p>
            <a:r>
              <a:rPr lang="en-US" sz="2400" dirty="0" err="1" smtClean="0">
                <a:solidFill>
                  <a:schemeClr val="bg1"/>
                </a:solidFill>
              </a:rPr>
              <a:t>Kaiako</a:t>
            </a:r>
            <a:r>
              <a:rPr lang="en-US" sz="2400" dirty="0" smtClean="0">
                <a:solidFill>
                  <a:schemeClr val="bg1"/>
                </a:solidFill>
              </a:rPr>
              <a:t>:  </a:t>
            </a:r>
            <a:r>
              <a:rPr lang="en-US" dirty="0" smtClean="0">
                <a:solidFill>
                  <a:srgbClr val="FFFFFF"/>
                </a:solidFill>
              </a:rPr>
              <a:t>“Kei </a:t>
            </a:r>
            <a:r>
              <a:rPr lang="en-US" dirty="0" err="1" smtClean="0">
                <a:solidFill>
                  <a:srgbClr val="FFFFFF"/>
                </a:solidFill>
              </a:rPr>
              <a:t>te</a:t>
            </a:r>
            <a:r>
              <a:rPr lang="en-US" dirty="0" smtClean="0">
                <a:solidFill>
                  <a:srgbClr val="FFFFFF"/>
                </a:solidFill>
              </a:rPr>
              <a:t> </a:t>
            </a:r>
            <a:r>
              <a:rPr lang="en-US" dirty="0" err="1" smtClean="0">
                <a:solidFill>
                  <a:srgbClr val="FFFFFF"/>
                </a:solidFill>
              </a:rPr>
              <a:t>ako</a:t>
            </a:r>
            <a:r>
              <a:rPr lang="en-US" dirty="0" smtClean="0">
                <a:solidFill>
                  <a:srgbClr val="FFFFFF"/>
                </a:solidFill>
              </a:rPr>
              <a:t> </a:t>
            </a:r>
            <a:r>
              <a:rPr lang="en-US" dirty="0" err="1" smtClean="0">
                <a:solidFill>
                  <a:srgbClr val="FFFFFF"/>
                </a:solidFill>
              </a:rPr>
              <a:t>tonu</a:t>
            </a:r>
            <a:r>
              <a:rPr lang="en-US" dirty="0" smtClean="0">
                <a:solidFill>
                  <a:srgbClr val="FFFFFF"/>
                </a:solidFill>
              </a:rPr>
              <a:t> </a:t>
            </a:r>
            <a:r>
              <a:rPr lang="en-US" dirty="0" err="1" smtClean="0">
                <a:solidFill>
                  <a:srgbClr val="FFFFFF"/>
                </a:solidFill>
              </a:rPr>
              <a:t>aia</a:t>
            </a:r>
            <a:r>
              <a:rPr lang="en-US" dirty="0" smtClean="0">
                <a:solidFill>
                  <a:srgbClr val="FFFFFF"/>
                </a:solidFill>
              </a:rPr>
              <a:t> </a:t>
            </a:r>
            <a:r>
              <a:rPr lang="en-US" dirty="0" err="1" smtClean="0">
                <a:solidFill>
                  <a:srgbClr val="FFFFFF"/>
                </a:solidFill>
              </a:rPr>
              <a:t>ki</a:t>
            </a:r>
            <a:r>
              <a:rPr lang="en-US" dirty="0" smtClean="0">
                <a:solidFill>
                  <a:srgbClr val="FFFFFF"/>
                </a:solidFill>
              </a:rPr>
              <a:t> </a:t>
            </a:r>
            <a:r>
              <a:rPr lang="en-US" dirty="0" err="1" smtClean="0">
                <a:solidFill>
                  <a:srgbClr val="FFFFFF"/>
                </a:solidFill>
              </a:rPr>
              <a:t>te</a:t>
            </a:r>
            <a:r>
              <a:rPr lang="en-US" dirty="0" smtClean="0">
                <a:solidFill>
                  <a:srgbClr val="FFFFFF"/>
                </a:solidFill>
              </a:rPr>
              <a:t> </a:t>
            </a:r>
            <a:r>
              <a:rPr lang="en-US" dirty="0" err="1" smtClean="0">
                <a:solidFill>
                  <a:srgbClr val="FFFFFF"/>
                </a:solidFill>
              </a:rPr>
              <a:t>tapiri</a:t>
            </a:r>
            <a:r>
              <a:rPr lang="en-US" dirty="0" smtClean="0">
                <a:solidFill>
                  <a:srgbClr val="FFFFFF"/>
                </a:solidFill>
              </a:rPr>
              <a:t> </a:t>
            </a:r>
            <a:r>
              <a:rPr lang="en-US" dirty="0" err="1" smtClean="0">
                <a:solidFill>
                  <a:srgbClr val="FFFFFF"/>
                </a:solidFill>
              </a:rPr>
              <a:t>hautau</a:t>
            </a:r>
            <a:r>
              <a:rPr lang="en-US" dirty="0" smtClean="0">
                <a:solidFill>
                  <a:srgbClr val="FFFFFF"/>
                </a:solidFill>
              </a:rPr>
              <a:t>”</a:t>
            </a:r>
          </a:p>
          <a:p>
            <a:r>
              <a:rPr lang="en-US" sz="2400" dirty="0" smtClean="0">
                <a:solidFill>
                  <a:srgbClr val="FFFFFF"/>
                </a:solidFill>
              </a:rPr>
              <a:t> </a:t>
            </a:r>
            <a:r>
              <a:rPr lang="en-US" sz="2400" dirty="0" err="1" smtClean="0">
                <a:solidFill>
                  <a:srgbClr val="FFFFFF"/>
                </a:solidFill>
              </a:rPr>
              <a:t>Ara</a:t>
            </a:r>
            <a:r>
              <a:rPr lang="en-US" sz="2400" dirty="0" smtClean="0">
                <a:solidFill>
                  <a:srgbClr val="FFFFFF"/>
                </a:solidFill>
              </a:rPr>
              <a:t>:   ¾ + 7/8 =</a:t>
            </a:r>
          </a:p>
          <a:p>
            <a:r>
              <a:rPr lang="en-US" sz="2000" dirty="0" smtClean="0">
                <a:solidFill>
                  <a:srgbClr val="FFFF00"/>
                </a:solidFill>
              </a:rPr>
              <a:t>Te </a:t>
            </a:r>
            <a:r>
              <a:rPr lang="en-US" sz="2000" dirty="0" err="1" smtClean="0">
                <a:solidFill>
                  <a:srgbClr val="FFFF00"/>
                </a:solidFill>
              </a:rPr>
              <a:t>huri</a:t>
            </a:r>
            <a:r>
              <a:rPr lang="en-US" sz="2000" dirty="0" smtClean="0">
                <a:solidFill>
                  <a:srgbClr val="FFFF00"/>
                </a:solidFill>
              </a:rPr>
              <a:t> </a:t>
            </a:r>
            <a:r>
              <a:rPr lang="en-US" sz="2000" dirty="0" err="1" smtClean="0">
                <a:solidFill>
                  <a:srgbClr val="FFFF00"/>
                </a:solidFill>
              </a:rPr>
              <a:t>hoki</a:t>
            </a:r>
            <a:r>
              <a:rPr lang="en-US" sz="2000" dirty="0" smtClean="0">
                <a:solidFill>
                  <a:srgbClr val="FFFF00"/>
                </a:solidFill>
              </a:rPr>
              <a:t> </a:t>
            </a:r>
            <a:r>
              <a:rPr lang="en-US" sz="2000" dirty="0" err="1" smtClean="0">
                <a:solidFill>
                  <a:srgbClr val="FFFF00"/>
                </a:solidFill>
              </a:rPr>
              <a:t>ki</a:t>
            </a:r>
            <a:r>
              <a:rPr lang="en-US" sz="2000" dirty="0" smtClean="0">
                <a:solidFill>
                  <a:srgbClr val="FFFF00"/>
                </a:solidFill>
              </a:rPr>
              <a:t> </a:t>
            </a:r>
            <a:r>
              <a:rPr lang="en-US" sz="2000" dirty="0" err="1" smtClean="0">
                <a:solidFill>
                  <a:srgbClr val="FFFF00"/>
                </a:solidFill>
              </a:rPr>
              <a:t>te</a:t>
            </a:r>
            <a:r>
              <a:rPr lang="en-US" sz="2000" dirty="0" smtClean="0">
                <a:solidFill>
                  <a:srgbClr val="FFFF00"/>
                </a:solidFill>
              </a:rPr>
              <a:t> </a:t>
            </a:r>
            <a:r>
              <a:rPr lang="en-US" sz="2000" dirty="0" err="1" smtClean="0">
                <a:solidFill>
                  <a:srgbClr val="FFFF00"/>
                </a:solidFill>
              </a:rPr>
              <a:t>nama</a:t>
            </a:r>
            <a:r>
              <a:rPr lang="en-US" sz="2000" dirty="0" smtClean="0">
                <a:solidFill>
                  <a:srgbClr val="FFFF00"/>
                </a:solidFill>
              </a:rPr>
              <a:t> </a:t>
            </a:r>
            <a:r>
              <a:rPr lang="en-US" sz="2000" dirty="0" err="1" smtClean="0">
                <a:solidFill>
                  <a:srgbClr val="FFFF00"/>
                </a:solidFill>
              </a:rPr>
              <a:t>kotahi</a:t>
            </a:r>
            <a:r>
              <a:rPr lang="en-US" sz="2000" dirty="0" smtClean="0">
                <a:solidFill>
                  <a:srgbClr val="FFFF00"/>
                </a:solidFill>
              </a:rPr>
              <a:t>:  ¾ + 2/8 </a:t>
            </a:r>
            <a:r>
              <a:rPr lang="en-US" sz="2000" dirty="0" err="1" smtClean="0">
                <a:solidFill>
                  <a:srgbClr val="FFFF00"/>
                </a:solidFill>
              </a:rPr>
              <a:t>ko</a:t>
            </a:r>
            <a:r>
              <a:rPr lang="en-US" sz="2000" dirty="0" smtClean="0">
                <a:solidFill>
                  <a:srgbClr val="FFFF00"/>
                </a:solidFill>
              </a:rPr>
              <a:t> </a:t>
            </a:r>
            <a:r>
              <a:rPr lang="en-US" sz="2000" dirty="0" err="1" smtClean="0">
                <a:solidFill>
                  <a:srgbClr val="FFFF00"/>
                </a:solidFill>
              </a:rPr>
              <a:t>te</a:t>
            </a:r>
            <a:r>
              <a:rPr lang="en-US" sz="2000" dirty="0" smtClean="0">
                <a:solidFill>
                  <a:srgbClr val="FFFF00"/>
                </a:solidFill>
              </a:rPr>
              <a:t> 1 </a:t>
            </a:r>
            <a:r>
              <a:rPr lang="en-US" sz="2000" dirty="0" err="1" smtClean="0">
                <a:solidFill>
                  <a:srgbClr val="FFFF00"/>
                </a:solidFill>
              </a:rPr>
              <a:t>e</a:t>
            </a:r>
            <a:r>
              <a:rPr lang="en-US" sz="2000" dirty="0" smtClean="0">
                <a:solidFill>
                  <a:srgbClr val="FFFF00"/>
                </a:solidFill>
              </a:rPr>
              <a:t> </a:t>
            </a:r>
            <a:r>
              <a:rPr lang="en-US" sz="2000" dirty="0" err="1" smtClean="0">
                <a:solidFill>
                  <a:srgbClr val="FFFF00"/>
                </a:solidFill>
              </a:rPr>
              <a:t>hia</a:t>
            </a:r>
            <a:r>
              <a:rPr lang="en-US" sz="2000" dirty="0" smtClean="0">
                <a:solidFill>
                  <a:srgbClr val="FFFF00"/>
                </a:solidFill>
              </a:rPr>
              <a:t> </a:t>
            </a:r>
          </a:p>
          <a:p>
            <a:r>
              <a:rPr lang="en-US" sz="2000" dirty="0" err="1" smtClean="0">
                <a:solidFill>
                  <a:srgbClr val="FFFF00"/>
                </a:solidFill>
              </a:rPr>
              <a:t>kei</a:t>
            </a:r>
            <a:r>
              <a:rPr lang="en-US" sz="2000" dirty="0" smtClean="0">
                <a:solidFill>
                  <a:srgbClr val="FFFF00"/>
                </a:solidFill>
              </a:rPr>
              <a:t> </a:t>
            </a:r>
            <a:r>
              <a:rPr lang="en-US" sz="2000" dirty="0" err="1" smtClean="0">
                <a:solidFill>
                  <a:srgbClr val="FFFF00"/>
                </a:solidFill>
              </a:rPr>
              <a:t>te</a:t>
            </a:r>
            <a:r>
              <a:rPr lang="en-US" sz="2000" dirty="0" smtClean="0">
                <a:solidFill>
                  <a:srgbClr val="FFFF00"/>
                </a:solidFill>
              </a:rPr>
              <a:t> toe 5/8 </a:t>
            </a:r>
            <a:r>
              <a:rPr lang="en-US" sz="2000" dirty="0" err="1" smtClean="0">
                <a:solidFill>
                  <a:srgbClr val="FFFF00"/>
                </a:solidFill>
              </a:rPr>
              <a:t>na</a:t>
            </a:r>
            <a:r>
              <a:rPr lang="en-US" sz="2000" dirty="0" smtClean="0">
                <a:solidFill>
                  <a:srgbClr val="FFFF00"/>
                </a:solidFill>
              </a:rPr>
              <a:t> </a:t>
            </a:r>
            <a:r>
              <a:rPr lang="en-US" sz="2000" dirty="0" err="1" smtClean="0">
                <a:solidFill>
                  <a:srgbClr val="FFFF00"/>
                </a:solidFill>
              </a:rPr>
              <a:t>reira</a:t>
            </a:r>
            <a:r>
              <a:rPr lang="en-US" sz="2000" dirty="0" smtClean="0">
                <a:solidFill>
                  <a:srgbClr val="FFFF00"/>
                </a:solidFill>
              </a:rPr>
              <a:t> </a:t>
            </a:r>
            <a:r>
              <a:rPr lang="en-US" sz="2000" dirty="0" err="1" smtClean="0">
                <a:solidFill>
                  <a:srgbClr val="FFFF00"/>
                </a:solidFill>
              </a:rPr>
              <a:t>ko</a:t>
            </a:r>
            <a:r>
              <a:rPr lang="en-US" sz="2000" dirty="0" smtClean="0">
                <a:solidFill>
                  <a:srgbClr val="FFFF00"/>
                </a:solidFill>
              </a:rPr>
              <a:t> </a:t>
            </a:r>
            <a:r>
              <a:rPr lang="en-US" sz="2000" dirty="0" err="1" smtClean="0">
                <a:solidFill>
                  <a:srgbClr val="FFFF00"/>
                </a:solidFill>
              </a:rPr>
              <a:t>te</a:t>
            </a:r>
            <a:r>
              <a:rPr lang="en-US" sz="2000" dirty="0" smtClean="0">
                <a:solidFill>
                  <a:srgbClr val="FFFF00"/>
                </a:solidFill>
              </a:rPr>
              <a:t>   =  1  </a:t>
            </a:r>
            <a:r>
              <a:rPr lang="en-US" dirty="0" smtClean="0">
                <a:solidFill>
                  <a:srgbClr val="FFFF00"/>
                </a:solidFill>
              </a:rPr>
              <a:t>5/8</a:t>
            </a:r>
            <a:endParaRPr lang="en-US" dirty="0">
              <a:solidFill>
                <a:srgbClr val="FFFF00"/>
              </a:solidFill>
            </a:endParaRPr>
          </a:p>
        </p:txBody>
      </p:sp>
      <p:sp>
        <p:nvSpPr>
          <p:cNvPr id="14" name="Action Button: Forward or Next 13">
            <a:hlinkClick r:id="" action="ppaction://hlinkshowjump?jump=nextslide" highlightClick="1"/>
          </p:cNvPr>
          <p:cNvSpPr/>
          <p:nvPr/>
        </p:nvSpPr>
        <p:spPr>
          <a:xfrm>
            <a:off x="5562600" y="6172200"/>
            <a:ext cx="802036" cy="685800"/>
          </a:xfrm>
          <a:prstGeom prst="actionButtonForwardNex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p:cTn id="13"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WordArt 5">
            <a:hlinkClick r:id="rId3" action="ppaction://hlinksldjump"/>
          </p:cNvPr>
          <p:cNvSpPr>
            <a:spLocks noChangeArrowheads="1" noChangeShapeType="1" noTextEdit="1"/>
          </p:cNvSpPr>
          <p:nvPr/>
        </p:nvSpPr>
        <p:spPr bwMode="auto">
          <a:xfrm rot="20912632">
            <a:off x="59067" y="255196"/>
            <a:ext cx="2656101" cy="861210"/>
          </a:xfrm>
          <a:prstGeom prst="rect">
            <a:avLst/>
          </a:prstGeom>
        </p:spPr>
        <p:txBody>
          <a:bodyPr wrap="none" fromWordArt="1">
            <a:prstTxWarp prst="textPlain">
              <a:avLst>
                <a:gd name="adj" fmla="val 50000"/>
              </a:avLst>
            </a:prstTxWarp>
          </a:bodyPr>
          <a:lstStyle/>
          <a:p>
            <a:r>
              <a:rPr lang="en-US" sz="3600" b="1" kern="10" dirty="0" err="1">
                <a:ln w="9525">
                  <a:solidFill>
                    <a:srgbClr val="000000"/>
                  </a:solidFill>
                  <a:round/>
                  <a:headEnd/>
                  <a:tailEnd/>
                </a:ln>
                <a:gradFill rotWithShape="1">
                  <a:gsLst>
                    <a:gs pos="0">
                      <a:srgbClr val="FF99FF"/>
                    </a:gs>
                    <a:gs pos="50000">
                      <a:srgbClr val="6600CC"/>
                    </a:gs>
                    <a:gs pos="100000">
                      <a:srgbClr val="FF99FF"/>
                    </a:gs>
                  </a:gsLst>
                  <a:lin ang="5400000" scaled="1"/>
                </a:gradFill>
                <a:latin typeface="Agency FB"/>
                <a:ea typeface="Agency FB"/>
                <a:cs typeface="Agency FB"/>
              </a:rPr>
              <a:t>Pangarau</a:t>
            </a:r>
            <a:endParaRPr lang="en-US" sz="3600" b="1" kern="10" dirty="0">
              <a:ln w="9525">
                <a:solidFill>
                  <a:srgbClr val="000000"/>
                </a:solidFill>
                <a:round/>
                <a:headEnd/>
                <a:tailEnd/>
              </a:ln>
              <a:gradFill rotWithShape="1">
                <a:gsLst>
                  <a:gs pos="0">
                    <a:srgbClr val="FF99FF"/>
                  </a:gs>
                  <a:gs pos="50000">
                    <a:srgbClr val="6600CC"/>
                  </a:gs>
                  <a:gs pos="100000">
                    <a:srgbClr val="FF99FF"/>
                  </a:gs>
                </a:gsLst>
                <a:lin ang="5400000" scaled="1"/>
              </a:gradFill>
              <a:latin typeface="Agency FB"/>
              <a:ea typeface="Agency FB"/>
              <a:cs typeface="Agency FB"/>
            </a:endParaRPr>
          </a:p>
        </p:txBody>
      </p:sp>
      <p:pic>
        <p:nvPicPr>
          <p:cNvPr id="6" name="Picture 5"/>
          <p:cNvPicPr>
            <a:picLocks noChangeAspect="1"/>
          </p:cNvPicPr>
          <p:nvPr/>
        </p:nvPicPr>
        <p:blipFill>
          <a:blip r:embed="rId4"/>
          <a:stretch>
            <a:fillRect/>
          </a:stretch>
        </p:blipFill>
        <p:spPr>
          <a:xfrm>
            <a:off x="2774236" y="304800"/>
            <a:ext cx="6320038" cy="6172199"/>
          </a:xfrm>
          <a:prstGeom prst="rect">
            <a:avLst/>
          </a:prstGeom>
        </p:spPr>
      </p:pic>
      <p:sp>
        <p:nvSpPr>
          <p:cNvPr id="7" name="Notched Right Arrow 6"/>
          <p:cNvSpPr/>
          <p:nvPr/>
        </p:nvSpPr>
        <p:spPr>
          <a:xfrm rot="10588255">
            <a:off x="2456146" y="4520743"/>
            <a:ext cx="828997" cy="602146"/>
          </a:xfrm>
          <a:prstGeom prst="notch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ular Callout 8"/>
          <p:cNvSpPr/>
          <p:nvPr/>
        </p:nvSpPr>
        <p:spPr>
          <a:xfrm>
            <a:off x="0" y="3712583"/>
            <a:ext cx="2438400" cy="2459617"/>
          </a:xfrm>
          <a:prstGeom prst="wedgeRectCallout">
            <a:avLst>
              <a:gd name="adj1" fmla="val 57581"/>
              <a:gd name="adj2" fmla="val 63142"/>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000" dirty="0" err="1" smtClean="0"/>
              <a:t>Nga</a:t>
            </a:r>
            <a:r>
              <a:rPr lang="en-US" sz="2000" dirty="0" smtClean="0"/>
              <a:t> korero </a:t>
            </a:r>
            <a:r>
              <a:rPr lang="en-US" sz="2000" dirty="0" err="1" smtClean="0"/>
              <a:t>akiaki</a:t>
            </a:r>
            <a:r>
              <a:rPr lang="en-US" sz="2000" dirty="0" smtClean="0"/>
              <a:t> </a:t>
            </a:r>
            <a:r>
              <a:rPr lang="en-US" sz="2000" dirty="0" err="1" smtClean="0"/>
              <a:t>o</a:t>
            </a:r>
            <a:r>
              <a:rPr lang="en-US" sz="2000" dirty="0" smtClean="0"/>
              <a:t> </a:t>
            </a:r>
            <a:r>
              <a:rPr lang="en-US" sz="2000" dirty="0" err="1" smtClean="0"/>
              <a:t>oku</a:t>
            </a:r>
            <a:r>
              <a:rPr lang="en-US" sz="2000" dirty="0" smtClean="0"/>
              <a:t> </a:t>
            </a:r>
            <a:r>
              <a:rPr lang="en-US" sz="2000" dirty="0" err="1" smtClean="0"/>
              <a:t>matua</a:t>
            </a:r>
            <a:endParaRPr lang="en-US" sz="2000" dirty="0" smtClean="0"/>
          </a:p>
          <a:p>
            <a:pPr algn="ctr"/>
            <a:endParaRPr lang="en-US" sz="2000" dirty="0" smtClean="0"/>
          </a:p>
          <a:p>
            <a:r>
              <a:rPr lang="en-US" sz="2000" dirty="0" smtClean="0"/>
              <a:t>Ka </a:t>
            </a:r>
            <a:r>
              <a:rPr lang="en-US" sz="2000" dirty="0" err="1" smtClean="0"/>
              <a:t>taea</a:t>
            </a:r>
            <a:r>
              <a:rPr lang="en-US" sz="2000" dirty="0" smtClean="0"/>
              <a:t> </a:t>
            </a:r>
            <a:r>
              <a:rPr lang="en-US" sz="2000" dirty="0" err="1" smtClean="0"/>
              <a:t>e</a:t>
            </a:r>
            <a:r>
              <a:rPr lang="en-US" sz="2000" dirty="0" smtClean="0"/>
              <a:t> </a:t>
            </a:r>
            <a:r>
              <a:rPr lang="en-US" sz="2000" dirty="0" err="1" smtClean="0"/>
              <a:t>koe</a:t>
            </a:r>
            <a:r>
              <a:rPr lang="en-US" sz="2000" dirty="0" smtClean="0"/>
              <a:t> </a:t>
            </a:r>
            <a:r>
              <a:rPr lang="en-US" sz="2000" dirty="0" err="1" smtClean="0"/>
              <a:t>te</a:t>
            </a:r>
            <a:r>
              <a:rPr lang="en-US" sz="2000" dirty="0" smtClean="0"/>
              <a:t>…</a:t>
            </a:r>
          </a:p>
          <a:p>
            <a:r>
              <a:rPr lang="en-US" sz="2000" dirty="0" err="1" smtClean="0"/>
              <a:t>Ki</a:t>
            </a:r>
            <a:r>
              <a:rPr lang="en-US" sz="2000" dirty="0" smtClean="0"/>
              <a:t> </a:t>
            </a:r>
            <a:r>
              <a:rPr lang="en-US" sz="2000" dirty="0" err="1" smtClean="0"/>
              <a:t>toku</a:t>
            </a:r>
            <a:r>
              <a:rPr lang="en-US" sz="2000" dirty="0" smtClean="0"/>
              <a:t> </a:t>
            </a:r>
            <a:r>
              <a:rPr lang="en-US" sz="2000" dirty="0" err="1" smtClean="0"/>
              <a:t>nei</a:t>
            </a:r>
            <a:r>
              <a:rPr lang="en-US" sz="2000" dirty="0" smtClean="0"/>
              <a:t> </a:t>
            </a:r>
            <a:r>
              <a:rPr lang="en-US" sz="2000" dirty="0" err="1" smtClean="0"/>
              <a:t>whakaaro</a:t>
            </a:r>
            <a:r>
              <a:rPr lang="en-US" sz="2000" dirty="0" smtClean="0"/>
              <a:t>…</a:t>
            </a:r>
          </a:p>
          <a:p>
            <a:r>
              <a:rPr lang="en-US" sz="2000" dirty="0" smtClean="0"/>
              <a:t>He </a:t>
            </a:r>
            <a:r>
              <a:rPr lang="en-US" sz="2000" dirty="0" err="1" smtClean="0"/>
              <a:t>rawe</a:t>
            </a:r>
            <a:r>
              <a:rPr lang="en-US" sz="2000" dirty="0" smtClean="0"/>
              <a:t> </a:t>
            </a:r>
            <a:r>
              <a:rPr lang="en-US" sz="2000" dirty="0" err="1" smtClean="0"/>
              <a:t>te</a:t>
            </a:r>
            <a:r>
              <a:rPr lang="en-US" sz="2000" dirty="0" smtClean="0"/>
              <a:t> kite </a:t>
            </a:r>
            <a:r>
              <a:rPr lang="en-US" sz="2000" dirty="0" err="1" smtClean="0"/>
              <a:t>i</a:t>
            </a:r>
            <a:r>
              <a:rPr lang="en-US" sz="2000" dirty="0" smtClean="0"/>
              <a:t> </a:t>
            </a:r>
            <a:r>
              <a:rPr lang="en-US" sz="2000" dirty="0" err="1" smtClean="0"/>
              <a:t>te</a:t>
            </a:r>
            <a:r>
              <a:rPr lang="en-US" sz="2000" dirty="0" smtClean="0"/>
              <a:t>…</a:t>
            </a:r>
            <a:endParaRPr lang="en-US" sz="2000" dirty="0" smtClean="0"/>
          </a:p>
          <a:p>
            <a:pPr algn="ctr"/>
            <a:endParaRPr lang="en-US" dirty="0" smtClean="0"/>
          </a:p>
        </p:txBody>
      </p:sp>
      <p:sp>
        <p:nvSpPr>
          <p:cNvPr id="11" name="Action Button: Forward or Next 10">
            <a:hlinkClick r:id="" action="ppaction://hlinkshowjump?jump=nextslide" highlightClick="1"/>
          </p:cNvPr>
          <p:cNvSpPr/>
          <p:nvPr/>
        </p:nvSpPr>
        <p:spPr>
          <a:xfrm>
            <a:off x="0" y="6172200"/>
            <a:ext cx="914400" cy="685800"/>
          </a:xfrm>
          <a:prstGeom prst="actionButtonForwardNex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pic>
        <p:nvPicPr>
          <p:cNvPr id="8" name="Picture 7" descr="DSC04122"/>
          <p:cNvPicPr>
            <a:picLocks noChangeAspect="1" noChangeArrowheads="1"/>
          </p:cNvPicPr>
          <p:nvPr/>
        </p:nvPicPr>
        <p:blipFill>
          <a:blip r:embed="rId5" cstate="print"/>
          <a:stretch>
            <a:fillRect/>
          </a:stretch>
        </p:blipFill>
        <p:spPr bwMode="auto">
          <a:xfrm>
            <a:off x="457200" y="1371602"/>
            <a:ext cx="1625600" cy="1219200"/>
          </a:xfrm>
          <a:prstGeom prst="wedgeRoundRectCallout">
            <a:avLst>
              <a:gd name="adj1" fmla="val 75336"/>
              <a:gd name="adj2" fmla="val 84274"/>
              <a:gd name="adj3" fmla="val 16667"/>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graphicFrame>
        <p:nvGraphicFramePr>
          <p:cNvPr id="2" name="Group 338"/>
          <p:cNvGraphicFramePr>
            <a:graphicFrameLocks noGrp="1"/>
          </p:cNvGraphicFramePr>
          <p:nvPr/>
        </p:nvGraphicFramePr>
        <p:xfrm>
          <a:off x="152400" y="457200"/>
          <a:ext cx="8686799" cy="2034540"/>
        </p:xfrm>
        <a:graphic>
          <a:graphicData uri="http://schemas.openxmlformats.org/drawingml/2006/table">
            <a:tbl>
              <a:tblPr/>
              <a:tblGrid>
                <a:gridCol w="789709"/>
                <a:gridCol w="789709"/>
                <a:gridCol w="789709"/>
                <a:gridCol w="983673"/>
                <a:gridCol w="914400"/>
                <a:gridCol w="838200"/>
                <a:gridCol w="422563"/>
                <a:gridCol w="491837"/>
                <a:gridCol w="838200"/>
                <a:gridCol w="1039090"/>
                <a:gridCol w="789709"/>
              </a:tblGrid>
              <a:tr h="304800">
                <a:tc gridSpan="11">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600" b="1" i="0" u="none" strike="noStrike" cap="none" normalizeH="0" baseline="0" dirty="0" smtClean="0">
                          <a:ln>
                            <a:noFill/>
                          </a:ln>
                          <a:solidFill>
                            <a:schemeClr val="tx1"/>
                          </a:solidFill>
                          <a:effectLst/>
                          <a:latin typeface="Comic Sans MS" pitchFamily="-65" charset="0"/>
                          <a:ea typeface="Times New Roman" pitchFamily="-65" charset="0"/>
                          <a:cs typeface="Times New Roman" pitchFamily="-65" charset="0"/>
                        </a:rPr>
                        <a:t>Te </a:t>
                      </a:r>
                      <a:r>
                        <a:rPr kumimoji="0" lang="en-AU" sz="1600" b="1" i="0" u="none" strike="noStrike" cap="none" normalizeH="0" baseline="0" dirty="0" err="1" smtClean="0">
                          <a:ln>
                            <a:noFill/>
                          </a:ln>
                          <a:solidFill>
                            <a:schemeClr val="tx1"/>
                          </a:solidFill>
                          <a:effectLst/>
                          <a:latin typeface="Comic Sans MS" pitchFamily="-65" charset="0"/>
                          <a:ea typeface="Times New Roman" pitchFamily="-65" charset="0"/>
                          <a:cs typeface="Times New Roman" pitchFamily="-65" charset="0"/>
                        </a:rPr>
                        <a:t>Uiui</a:t>
                      </a:r>
                      <a:r>
                        <a:rPr kumimoji="0" lang="en-AU" sz="1600" b="1" i="0" u="none" strike="noStrike" cap="none" normalizeH="0" baseline="0" dirty="0" smtClean="0">
                          <a:ln>
                            <a:noFill/>
                          </a:ln>
                          <a:solidFill>
                            <a:schemeClr val="tx1"/>
                          </a:solidFill>
                          <a:effectLst/>
                          <a:latin typeface="Comic Sans MS" pitchFamily="-65" charset="0"/>
                          <a:ea typeface="Times New Roman" pitchFamily="-65" charset="0"/>
                          <a:cs typeface="Times New Roman" pitchFamily="-65" charset="0"/>
                        </a:rPr>
                        <a:t> </a:t>
                      </a:r>
                      <a:r>
                        <a:rPr kumimoji="0" lang="en-AU" sz="1600" b="1" i="0" u="none" strike="noStrike" cap="none" normalizeH="0" baseline="0" dirty="0" err="1" smtClean="0">
                          <a:ln>
                            <a:noFill/>
                          </a:ln>
                          <a:solidFill>
                            <a:schemeClr val="tx1"/>
                          </a:solidFill>
                          <a:effectLst/>
                          <a:latin typeface="Comic Sans MS" pitchFamily="-65" charset="0"/>
                          <a:ea typeface="Times New Roman" pitchFamily="-65" charset="0"/>
                          <a:cs typeface="Times New Roman" pitchFamily="-65" charset="0"/>
                        </a:rPr>
                        <a:t>Poutama</a:t>
                      </a:r>
                      <a:r>
                        <a:rPr kumimoji="0" lang="en-AU" sz="1600" b="1" i="0" u="none" strike="noStrike" cap="none" normalizeH="0" baseline="0" dirty="0" smtClean="0">
                          <a:ln>
                            <a:noFill/>
                          </a:ln>
                          <a:solidFill>
                            <a:schemeClr val="tx1"/>
                          </a:solidFill>
                          <a:effectLst/>
                          <a:latin typeface="Comic Sans MS" pitchFamily="-65" charset="0"/>
                          <a:ea typeface="Times New Roman" pitchFamily="-65" charset="0"/>
                          <a:cs typeface="Times New Roman" pitchFamily="-65" charset="0"/>
                        </a:rPr>
                        <a:t> </a:t>
                      </a:r>
                      <a:r>
                        <a:rPr kumimoji="0" lang="en-AU" sz="1600" b="1" i="0" u="none" strike="noStrike" cap="none" normalizeH="0" baseline="0" dirty="0" err="1" smtClean="0">
                          <a:ln>
                            <a:noFill/>
                          </a:ln>
                          <a:solidFill>
                            <a:schemeClr val="tx1"/>
                          </a:solidFill>
                          <a:effectLst/>
                          <a:latin typeface="Comic Sans MS" pitchFamily="-65" charset="0"/>
                          <a:ea typeface="Times New Roman" pitchFamily="-65" charset="0"/>
                          <a:cs typeface="Times New Roman" pitchFamily="-65" charset="0"/>
                        </a:rPr>
                        <a:t>Tau</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30860">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200" b="1" i="0" u="none" strike="noStrike" cap="none" normalizeH="0" baseline="0" dirty="0" smtClean="0">
                          <a:ln>
                            <a:noFill/>
                          </a:ln>
                          <a:solidFill>
                            <a:schemeClr val="tx1"/>
                          </a:solidFill>
                          <a:effectLst/>
                          <a:latin typeface="Comic Sans MS" pitchFamily="-65" charset="0"/>
                          <a:ea typeface="Times New Roman" pitchFamily="-65" charset="0"/>
                          <a:cs typeface="Times New Roman" pitchFamily="-65" charset="0"/>
                        </a:rPr>
                        <a:t>…..Kura</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200" b="1" i="0" u="none" strike="noStrike" cap="none" normalizeH="0" baseline="0" dirty="0" err="1" smtClean="0">
                          <a:ln>
                            <a:noFill/>
                          </a:ln>
                          <a:solidFill>
                            <a:srgbClr val="FF0000"/>
                          </a:solidFill>
                          <a:effectLst/>
                          <a:latin typeface="Comic Sans MS" pitchFamily="-65" charset="0"/>
                          <a:ea typeface="Times New Roman" pitchFamily="-65" charset="0"/>
                          <a:cs typeface="Times New Roman" pitchFamily="-65" charset="0"/>
                        </a:rPr>
                        <a:t>Aromatawai</a:t>
                      </a:r>
                      <a:r>
                        <a:rPr kumimoji="0" lang="en-AU" sz="1200" b="1" i="0" u="none" strike="noStrike" cap="none" normalizeH="0" baseline="0" dirty="0" smtClean="0">
                          <a:ln>
                            <a:noFill/>
                          </a:ln>
                          <a:solidFill>
                            <a:srgbClr val="FF0000"/>
                          </a:solidFill>
                          <a:effectLst/>
                          <a:latin typeface="Comic Sans MS" pitchFamily="-65" charset="0"/>
                          <a:ea typeface="Times New Roman" pitchFamily="-65" charset="0"/>
                          <a:cs typeface="Times New Roman" pitchFamily="-65" charset="0"/>
                        </a:rPr>
                        <a:t> </a:t>
                      </a:r>
                      <a:r>
                        <a:rPr kumimoji="0" lang="en-AU" sz="1200" b="1" i="0" u="none" strike="noStrike" cap="none" normalizeH="0" baseline="0" dirty="0" err="1" smtClean="0">
                          <a:ln>
                            <a:noFill/>
                          </a:ln>
                          <a:solidFill>
                            <a:srgbClr val="FF0000"/>
                          </a:solidFill>
                          <a:effectLst/>
                          <a:latin typeface="Comic Sans MS" pitchFamily="-65" charset="0"/>
                          <a:ea typeface="Times New Roman" pitchFamily="-65" charset="0"/>
                          <a:cs typeface="Times New Roman" pitchFamily="-65" charset="0"/>
                        </a:rPr>
                        <a:t>tuatahi</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200" b="1" i="0" u="none" strike="noStrike" cap="none" normalizeH="0" baseline="0" dirty="0" err="1" smtClean="0">
                          <a:ln>
                            <a:noFill/>
                          </a:ln>
                          <a:solidFill>
                            <a:schemeClr val="tx1"/>
                          </a:solidFill>
                          <a:effectLst/>
                          <a:latin typeface="Comic Sans MS" pitchFamily="-65" charset="0"/>
                          <a:ea typeface="Times New Roman" pitchFamily="-65" charset="0"/>
                          <a:cs typeface="Times New Roman" pitchFamily="-65" charset="0"/>
                        </a:rPr>
                        <a:t>Aromatawai</a:t>
                      </a:r>
                      <a:r>
                        <a:rPr kumimoji="0" lang="en-AU" sz="1200" b="1" i="0" u="none" strike="noStrike" cap="none" normalizeH="0" baseline="0" dirty="0" smtClean="0">
                          <a:ln>
                            <a:noFill/>
                          </a:ln>
                          <a:solidFill>
                            <a:schemeClr val="tx1"/>
                          </a:solidFill>
                          <a:effectLst/>
                          <a:latin typeface="Comic Sans MS" pitchFamily="-65" charset="0"/>
                          <a:ea typeface="Times New Roman" pitchFamily="-65" charset="0"/>
                          <a:cs typeface="Times New Roman" pitchFamily="-65" charset="0"/>
                        </a:rPr>
                        <a:t> </a:t>
                      </a:r>
                      <a:r>
                        <a:rPr kumimoji="0" lang="en-AU" sz="1200" b="1" i="0" u="none" strike="noStrike" cap="none" normalizeH="0" baseline="0" dirty="0" err="1" smtClean="0">
                          <a:ln>
                            <a:noFill/>
                          </a:ln>
                          <a:solidFill>
                            <a:schemeClr val="tx1"/>
                          </a:solidFill>
                          <a:effectLst/>
                          <a:latin typeface="Comic Sans MS" pitchFamily="-65" charset="0"/>
                          <a:ea typeface="Times New Roman" pitchFamily="-65" charset="0"/>
                          <a:cs typeface="Times New Roman" pitchFamily="-65" charset="0"/>
                        </a:rPr>
                        <a:t>mutunga</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72227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2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Tamaiti</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200" b="0" i="0" u="none" strike="noStrike" cap="none" normalizeH="0" baseline="0" dirty="0" smtClean="0">
                          <a:ln>
                            <a:noFill/>
                          </a:ln>
                          <a:solidFill>
                            <a:srgbClr val="0000FF"/>
                          </a:solidFill>
                          <a:effectLst/>
                          <a:latin typeface="Comic Sans MS" pitchFamily="-65" charset="0"/>
                          <a:ea typeface="Times New Roman" pitchFamily="-65" charset="0"/>
                          <a:cs typeface="Times New Roman" pitchFamily="-65" charset="0"/>
                        </a:rPr>
                        <a:t>Te </a:t>
                      </a:r>
                      <a:r>
                        <a:rPr kumimoji="0" lang="en-AU" sz="12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Tau</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Tapiri</a:t>
                      </a:r>
                      <a:r>
                        <a:rPr kumimoji="0" lang="en-AU" sz="1100" b="0" i="0" u="none" strike="noStrike" cap="none" normalizeH="0" baseline="0" dirty="0" smtClean="0">
                          <a:ln>
                            <a:noFill/>
                          </a:ln>
                          <a:solidFill>
                            <a:srgbClr val="0000FF"/>
                          </a:solidFill>
                          <a:effectLst/>
                          <a:latin typeface="Comic Sans MS" pitchFamily="-65" charset="0"/>
                          <a:ea typeface="Times New Roman" pitchFamily="-65" charset="0"/>
                          <a:cs typeface="Times New Roman" pitchFamily="-65" charset="0"/>
                        </a:rPr>
                        <a:t>/Tango</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Whakarea/whakawehe</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Tau</a:t>
                      </a:r>
                      <a:r>
                        <a:rPr kumimoji="0" lang="en-AU" sz="1100" b="0" i="0" u="none" strike="noStrike" cap="none" normalizeH="0" baseline="0" dirty="0" smtClean="0">
                          <a:ln>
                            <a:noFill/>
                          </a:ln>
                          <a:solidFill>
                            <a:srgbClr val="0000FF"/>
                          </a:solidFill>
                          <a:effectLst/>
                          <a:latin typeface="Comic Sans MS" pitchFamily="-65" charset="0"/>
                          <a:ea typeface="Times New Roman" pitchFamily="-65" charset="0"/>
                          <a:cs typeface="Times New Roman" pitchFamily="-65" charset="0"/>
                        </a:rPr>
                        <a:t> </a:t>
                      </a: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whakamuri</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Tau</a:t>
                      </a:r>
                      <a:r>
                        <a:rPr kumimoji="0" lang="en-AU" sz="1100" b="0" i="0" u="none" strike="noStrike" cap="none" normalizeH="0" baseline="0" dirty="0" smtClean="0">
                          <a:ln>
                            <a:noFill/>
                          </a:ln>
                          <a:solidFill>
                            <a:srgbClr val="0000FF"/>
                          </a:solidFill>
                          <a:effectLst/>
                          <a:latin typeface="Comic Sans MS" pitchFamily="-65" charset="0"/>
                          <a:ea typeface="Times New Roman" pitchFamily="-65" charset="0"/>
                          <a:cs typeface="Times New Roman" pitchFamily="-65" charset="0"/>
                        </a:rPr>
                        <a:t> </a:t>
                      </a: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whakamua</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numa</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hautau</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Wawahi</a:t>
                      </a:r>
                      <a:r>
                        <a:rPr kumimoji="0" lang="en-AU" sz="1100" b="0" i="0" u="none" strike="noStrike" cap="none" normalizeH="0" baseline="0" dirty="0" smtClean="0">
                          <a:ln>
                            <a:noFill/>
                          </a:ln>
                          <a:solidFill>
                            <a:srgbClr val="0000FF"/>
                          </a:solidFill>
                          <a:effectLst/>
                          <a:latin typeface="Comic Sans MS" pitchFamily="-65" charset="0"/>
                          <a:ea typeface="Times New Roman" pitchFamily="-65" charset="0"/>
                          <a:cs typeface="Times New Roman" pitchFamily="-65"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uara</a:t>
                      </a:r>
                      <a:r>
                        <a:rPr kumimoji="0" lang="en-AU" sz="1100" b="0" i="0" u="none" strike="noStrike" cap="none" normalizeH="0" baseline="0" dirty="0" smtClean="0">
                          <a:ln>
                            <a:noFill/>
                          </a:ln>
                          <a:solidFill>
                            <a:srgbClr val="0000FF"/>
                          </a:solidFill>
                          <a:effectLst/>
                          <a:latin typeface="Comic Sans MS" pitchFamily="-65" charset="0"/>
                          <a:ea typeface="Times New Roman" pitchFamily="-65" charset="0"/>
                          <a:cs typeface="Times New Roman" pitchFamily="-65" charset="0"/>
                        </a:rPr>
                        <a:t> </a:t>
                      </a: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tu</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Meka</a:t>
                      </a:r>
                      <a:r>
                        <a:rPr kumimoji="0" lang="en-AU" sz="1100" b="0" i="0" u="none" strike="noStrike" cap="none" normalizeH="0" baseline="0" dirty="0" smtClean="0">
                          <a:ln>
                            <a:noFill/>
                          </a:ln>
                          <a:solidFill>
                            <a:srgbClr val="0000FF"/>
                          </a:solidFill>
                          <a:effectLst/>
                          <a:latin typeface="Comic Sans MS" pitchFamily="-65" charset="0"/>
                          <a:ea typeface="Times New Roman" pitchFamily="-65" charset="0"/>
                          <a:cs typeface="Times New Roman" pitchFamily="-65" charset="0"/>
                        </a:rPr>
                        <a:t> </a:t>
                      </a:r>
                      <a:r>
                        <a:rPr kumimoji="0" lang="en-AU" sz="1100" b="0" i="0" u="none" strike="noStrike" cap="none" normalizeH="0" baseline="0" dirty="0" err="1" smtClean="0">
                          <a:ln>
                            <a:noFill/>
                          </a:ln>
                          <a:solidFill>
                            <a:srgbClr val="0000FF"/>
                          </a:solidFill>
                          <a:effectLst/>
                          <a:latin typeface="Comic Sans MS" pitchFamily="-65" charset="0"/>
                          <a:ea typeface="Times New Roman" pitchFamily="-65" charset="0"/>
                          <a:cs typeface="Times New Roman" pitchFamily="-65" charset="0"/>
                        </a:rPr>
                        <a:t>mohio</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solidFill>
                      <a:schemeClr val="bg1"/>
                    </a:solidFill>
                  </a:tcPr>
                </a:tc>
              </a:tr>
              <a:tr h="39786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err="1" smtClean="0">
                          <a:ln>
                            <a:noFill/>
                          </a:ln>
                          <a:solidFill>
                            <a:schemeClr val="tx1"/>
                          </a:solidFill>
                          <a:effectLst/>
                          <a:latin typeface="Arial" pitchFamily="-65" charset="0"/>
                        </a:rPr>
                        <a:t>Ingoa</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Arial" pitchFamily="-65" charset="0"/>
                        </a:rPr>
                        <a:t>8</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Arial" pitchFamily="-65" charset="0"/>
                        </a:rPr>
                        <a:t>6</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Arial" pitchFamily="-65" charset="0"/>
                        </a:rPr>
                        <a:t>5</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Arial" pitchFamily="-65" charset="0"/>
                        </a:rPr>
                        <a:t>6</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Arial" pitchFamily="-65" charset="0"/>
                        </a:rPr>
                        <a:t>6</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Arial" pitchFamily="-65" charset="0"/>
                        </a:rPr>
                        <a:t>7</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h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Arial" pitchFamily="-65" charset="0"/>
                        </a:rPr>
                        <a:t>4-5</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Arial" pitchFamily="-65" charset="0"/>
                        </a:rPr>
                        <a:t>6</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1800" b="0" i="0" u="none" strike="noStrike" cap="none" normalizeH="0" baseline="0" dirty="0" smtClean="0">
                          <a:ln>
                            <a:noFill/>
                          </a:ln>
                          <a:solidFill>
                            <a:schemeClr val="tx1"/>
                          </a:solidFill>
                          <a:effectLst/>
                          <a:latin typeface="Arial" pitchFamily="-65" charset="0"/>
                        </a:rPr>
                        <a:t>6</a:t>
                      </a:r>
                      <a:endParaRPr kumimoji="0" lang="en-AU" sz="1800" b="0" i="0" u="none" strike="noStrike" cap="none" normalizeH="0" baseline="0" dirty="0">
                        <a:ln>
                          <a:noFill/>
                        </a:ln>
                        <a:solidFill>
                          <a:schemeClr val="tx1"/>
                        </a:solidFill>
                        <a:effectLst/>
                        <a:latin typeface="Arial" pitchFamily="-65"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pic>
        <p:nvPicPr>
          <p:cNvPr id="3" name="Assessments.mov">
            <a:hlinkClick r:id="" action="ppaction://media"/>
          </p:cNvPr>
          <p:cNvPicPr/>
          <p:nvPr>
            <a:videoFile r:link="rId1"/>
          </p:nvPr>
        </p:nvPicPr>
        <p:blipFill>
          <a:blip r:embed="rId4"/>
          <a:stretch>
            <a:fillRect/>
          </a:stretch>
        </p:blipFill>
        <p:spPr>
          <a:xfrm>
            <a:off x="152400" y="3048000"/>
            <a:ext cx="5257800" cy="2957513"/>
          </a:xfrm>
          <a:prstGeom prst="rect">
            <a:avLst/>
          </a:prstGeom>
        </p:spPr>
      </p:pic>
      <p:sp>
        <p:nvSpPr>
          <p:cNvPr id="4" name="Oval Callout 3"/>
          <p:cNvSpPr/>
          <p:nvPr/>
        </p:nvSpPr>
        <p:spPr>
          <a:xfrm>
            <a:off x="5562600" y="4129087"/>
            <a:ext cx="3733800" cy="2728913"/>
          </a:xfrm>
          <a:prstGeom prst="wedgeEllipseCallout">
            <a:avLst>
              <a:gd name="adj1" fmla="val -34315"/>
              <a:gd name="adj2" fmla="val -603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solidFill>
                  <a:srgbClr val="FF0000"/>
                </a:solidFill>
              </a:rPr>
              <a:t>Kaiako</a:t>
            </a:r>
            <a:r>
              <a:rPr lang="en-US" dirty="0" smtClean="0">
                <a:solidFill>
                  <a:srgbClr val="FF0000"/>
                </a:solidFill>
              </a:rPr>
              <a:t>: </a:t>
            </a:r>
          </a:p>
          <a:p>
            <a:pPr algn="ctr"/>
            <a:r>
              <a:rPr lang="en-US" dirty="0" smtClean="0"/>
              <a:t>“</a:t>
            </a:r>
            <a:r>
              <a:rPr lang="en-US" dirty="0" err="1" smtClean="0"/>
              <a:t>Katahi</a:t>
            </a:r>
            <a:r>
              <a:rPr lang="en-US" dirty="0" smtClean="0"/>
              <a:t> </a:t>
            </a:r>
            <a:r>
              <a:rPr lang="en-US" dirty="0" err="1" smtClean="0"/>
              <a:t>ano</a:t>
            </a:r>
            <a:r>
              <a:rPr lang="en-US" dirty="0" smtClean="0"/>
              <a:t> </a:t>
            </a:r>
            <a:r>
              <a:rPr lang="en-US" dirty="0" err="1" smtClean="0"/>
              <a:t>kua</a:t>
            </a:r>
            <a:r>
              <a:rPr lang="en-US" dirty="0" smtClean="0"/>
              <a:t> </a:t>
            </a:r>
            <a:r>
              <a:rPr lang="en-US" dirty="0" err="1" smtClean="0"/>
              <a:t>timata</a:t>
            </a:r>
            <a:r>
              <a:rPr lang="en-US" dirty="0" smtClean="0"/>
              <a:t> </a:t>
            </a:r>
            <a:r>
              <a:rPr lang="en-US" dirty="0" err="1" smtClean="0"/>
              <a:t>i</a:t>
            </a:r>
            <a:r>
              <a:rPr lang="en-US" dirty="0" smtClean="0"/>
              <a:t> </a:t>
            </a:r>
            <a:r>
              <a:rPr lang="en-US" dirty="0" err="1" smtClean="0"/>
              <a:t>nga</a:t>
            </a:r>
            <a:r>
              <a:rPr lang="en-US" dirty="0" smtClean="0"/>
              <a:t> </a:t>
            </a:r>
            <a:r>
              <a:rPr lang="en-US" dirty="0" err="1" smtClean="0"/>
              <a:t>hautau</a:t>
            </a:r>
            <a:r>
              <a:rPr lang="en-US" dirty="0" smtClean="0"/>
              <a:t>.  I </a:t>
            </a:r>
            <a:r>
              <a:rPr lang="en-US" dirty="0" err="1" smtClean="0"/>
              <a:t>tenei</a:t>
            </a:r>
            <a:r>
              <a:rPr lang="en-US" dirty="0" smtClean="0"/>
              <a:t> </a:t>
            </a:r>
            <a:r>
              <a:rPr lang="en-US" dirty="0" err="1" smtClean="0"/>
              <a:t>wa</a:t>
            </a:r>
            <a:r>
              <a:rPr lang="en-US" dirty="0" smtClean="0"/>
              <a:t> </a:t>
            </a:r>
            <a:r>
              <a:rPr lang="en-US" dirty="0" err="1" smtClean="0"/>
              <a:t>kei</a:t>
            </a:r>
            <a:r>
              <a:rPr lang="en-US" dirty="0" smtClean="0"/>
              <a:t> </a:t>
            </a:r>
            <a:r>
              <a:rPr lang="en-US" dirty="0" err="1" smtClean="0"/>
              <a:t>te</a:t>
            </a:r>
            <a:r>
              <a:rPr lang="en-US" dirty="0" smtClean="0"/>
              <a:t> </a:t>
            </a:r>
            <a:r>
              <a:rPr lang="en-US" dirty="0" err="1" smtClean="0"/>
              <a:t>ako</a:t>
            </a:r>
            <a:r>
              <a:rPr lang="en-US" dirty="0" smtClean="0"/>
              <a:t> </a:t>
            </a:r>
            <a:r>
              <a:rPr lang="en-US" dirty="0" err="1" smtClean="0"/>
              <a:t>tonu</a:t>
            </a:r>
            <a:r>
              <a:rPr lang="en-US" dirty="0" smtClean="0"/>
              <a:t> </a:t>
            </a:r>
            <a:r>
              <a:rPr lang="en-US" dirty="0" err="1" smtClean="0"/>
              <a:t>ia</a:t>
            </a:r>
            <a:r>
              <a:rPr lang="en-US" dirty="0" smtClean="0"/>
              <a:t> </a:t>
            </a:r>
            <a:r>
              <a:rPr lang="en-US" dirty="0" err="1" smtClean="0"/>
              <a:t>i</a:t>
            </a:r>
            <a:r>
              <a:rPr lang="en-US" dirty="0" smtClean="0"/>
              <a:t> </a:t>
            </a:r>
            <a:r>
              <a:rPr lang="en-US" dirty="0" err="1" smtClean="0"/>
              <a:t>te</a:t>
            </a:r>
            <a:r>
              <a:rPr lang="en-US" dirty="0" smtClean="0"/>
              <a:t> </a:t>
            </a:r>
            <a:r>
              <a:rPr lang="en-US" dirty="0" err="1" smtClean="0"/>
              <a:t>tikanga</a:t>
            </a:r>
            <a:r>
              <a:rPr lang="en-US" dirty="0" smtClean="0"/>
              <a:t> </a:t>
            </a:r>
            <a:r>
              <a:rPr lang="en-US" dirty="0" err="1" smtClean="0"/>
              <a:t>o</a:t>
            </a:r>
            <a:r>
              <a:rPr lang="en-US" dirty="0" smtClean="0"/>
              <a:t> </a:t>
            </a:r>
            <a:r>
              <a:rPr lang="en-US" dirty="0" err="1" smtClean="0"/>
              <a:t>te</a:t>
            </a:r>
            <a:r>
              <a:rPr lang="en-US" dirty="0" smtClean="0"/>
              <a:t> </a:t>
            </a:r>
            <a:r>
              <a:rPr lang="en-US" dirty="0" err="1" smtClean="0"/>
              <a:t>Taurunga</a:t>
            </a:r>
            <a:r>
              <a:rPr lang="en-US" dirty="0" smtClean="0"/>
              <a:t> me </a:t>
            </a:r>
            <a:r>
              <a:rPr lang="en-US" dirty="0" err="1" smtClean="0"/>
              <a:t>te</a:t>
            </a:r>
            <a:r>
              <a:rPr lang="en-US" dirty="0" smtClean="0"/>
              <a:t> </a:t>
            </a:r>
            <a:r>
              <a:rPr lang="en-US" dirty="0" err="1" smtClean="0"/>
              <a:t>Tauraro</a:t>
            </a:r>
            <a:r>
              <a:rPr lang="en-US" dirty="0" smtClean="0"/>
              <a:t> </a:t>
            </a:r>
            <a:r>
              <a:rPr lang="en-US" dirty="0" err="1" smtClean="0"/>
              <a:t>o</a:t>
            </a:r>
            <a:r>
              <a:rPr lang="en-US" dirty="0" smtClean="0"/>
              <a:t> </a:t>
            </a:r>
            <a:r>
              <a:rPr lang="en-US" dirty="0" err="1" smtClean="0"/>
              <a:t>nga</a:t>
            </a:r>
            <a:r>
              <a:rPr lang="en-US" dirty="0" smtClean="0"/>
              <a:t> </a:t>
            </a:r>
            <a:r>
              <a:rPr lang="en-US" dirty="0" err="1" smtClean="0"/>
              <a:t>hautau</a:t>
            </a:r>
            <a:r>
              <a:rPr lang="en-US" dirty="0" smtClean="0"/>
              <a:t> </a:t>
            </a:r>
            <a:r>
              <a:rPr lang="en-US" dirty="0" err="1" smtClean="0"/>
              <a:t>rereke</a:t>
            </a:r>
            <a:r>
              <a:rPr lang="en-US" dirty="0" smtClean="0"/>
              <a:t>”</a:t>
            </a:r>
            <a:endParaRPr lang="en-US" dirty="0"/>
          </a:p>
        </p:txBody>
      </p:sp>
      <p:sp>
        <p:nvSpPr>
          <p:cNvPr id="6" name="Action Button: Forward or Next 5">
            <a:hlinkClick r:id="" action="ppaction://hlinkshowjump?jump=nextslide" highlightClick="1"/>
          </p:cNvPr>
          <p:cNvSpPr/>
          <p:nvPr/>
        </p:nvSpPr>
        <p:spPr>
          <a:xfrm>
            <a:off x="0" y="6172200"/>
            <a:ext cx="914400" cy="685800"/>
          </a:xfrm>
          <a:prstGeom prst="actionButtonForwardNex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p:cTn id="7" fill="hold" display="0">
                  <p:stCondLst>
                    <p:cond delay="indefinite"/>
                  </p:stCondLst>
                  <p:endCondLst>
                    <p:cond evt="onNext" delay="0">
                      <p:tgtEl>
                        <p:sldTgt/>
                      </p:tgtEl>
                    </p:cond>
                    <p:cond evt="onPrev" delay="0">
                      <p:tgtEl>
                        <p:sldTgt/>
                      </p:tgtEl>
                    </p:cond>
                  </p:end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52399" y="228600"/>
            <a:ext cx="7924800" cy="5560600"/>
          </a:xfrm>
          <a:prstGeom prst="rect">
            <a:avLst/>
          </a:prstGeom>
          <a:noFill/>
          <a:ln>
            <a:noFill/>
          </a:ln>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pic>
      <p:pic>
        <p:nvPicPr>
          <p:cNvPr id="3" name="Picture 2"/>
          <p:cNvPicPr>
            <a:picLocks noChangeAspect="1"/>
          </p:cNvPicPr>
          <p:nvPr/>
        </p:nvPicPr>
        <p:blipFill>
          <a:blip r:embed="rId4"/>
          <a:stretch>
            <a:fillRect/>
          </a:stretch>
        </p:blipFill>
        <p:spPr>
          <a:xfrm>
            <a:off x="5429508" y="3230397"/>
            <a:ext cx="3714492" cy="3627602"/>
          </a:xfrm>
          <a:prstGeom prst="rect">
            <a:avLst/>
          </a:prstGeom>
        </p:spPr>
      </p:pic>
      <p:cxnSp>
        <p:nvCxnSpPr>
          <p:cNvPr id="5" name="Straight Arrow Connector 4"/>
          <p:cNvCxnSpPr/>
          <p:nvPr/>
        </p:nvCxnSpPr>
        <p:spPr>
          <a:xfrm rot="16200000" flipV="1">
            <a:off x="3467100" y="3771900"/>
            <a:ext cx="3276600" cy="1676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9" name="Oval Callout 8"/>
          <p:cNvSpPr/>
          <p:nvPr/>
        </p:nvSpPr>
        <p:spPr>
          <a:xfrm>
            <a:off x="533400" y="5789199"/>
            <a:ext cx="4896108" cy="1068799"/>
          </a:xfrm>
          <a:prstGeom prst="wedgeEllipseCallout">
            <a:avLst>
              <a:gd name="adj1" fmla="val -17797"/>
              <a:gd name="adj2" fmla="val -8338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He korero </a:t>
            </a:r>
            <a:r>
              <a:rPr lang="en-US" dirty="0" err="1" smtClean="0"/>
              <a:t>whakatairite</a:t>
            </a:r>
            <a:r>
              <a:rPr lang="en-US" dirty="0" smtClean="0"/>
              <a:t> </a:t>
            </a:r>
            <a:r>
              <a:rPr lang="en-US" dirty="0" err="1" smtClean="0"/>
              <a:t>mai</a:t>
            </a:r>
            <a:r>
              <a:rPr lang="en-US" dirty="0" smtClean="0"/>
              <a:t> </a:t>
            </a:r>
            <a:r>
              <a:rPr lang="en-US" dirty="0" err="1" smtClean="0"/>
              <a:t>nga</a:t>
            </a:r>
            <a:r>
              <a:rPr lang="en-US" dirty="0" smtClean="0"/>
              <a:t> </a:t>
            </a:r>
            <a:r>
              <a:rPr lang="en-US" dirty="0" err="1" smtClean="0"/>
              <a:t>aromatawai</a:t>
            </a:r>
            <a:r>
              <a:rPr lang="en-US" dirty="0" smtClean="0"/>
              <a:t> me </a:t>
            </a:r>
            <a:r>
              <a:rPr lang="en-US" dirty="0" err="1" smtClean="0"/>
              <a:t>nga</a:t>
            </a:r>
            <a:r>
              <a:rPr lang="en-US" dirty="0" smtClean="0"/>
              <a:t> </a:t>
            </a:r>
            <a:r>
              <a:rPr lang="en-US" dirty="0" err="1" smtClean="0"/>
              <a:t>whanaketanga</a:t>
            </a:r>
            <a:r>
              <a:rPr lang="en-US" dirty="0" smtClean="0"/>
              <a:t> </a:t>
            </a:r>
            <a:r>
              <a:rPr lang="en-US" dirty="0" err="1" smtClean="0"/>
              <a:t>o</a:t>
            </a:r>
            <a:r>
              <a:rPr lang="en-US" dirty="0" smtClean="0"/>
              <a:t> </a:t>
            </a:r>
            <a:r>
              <a:rPr lang="en-US" dirty="0" err="1" smtClean="0"/>
              <a:t>te</a:t>
            </a:r>
            <a:r>
              <a:rPr lang="en-US" dirty="0" smtClean="0"/>
              <a:t> </a:t>
            </a:r>
            <a:r>
              <a:rPr lang="en-US" dirty="0" err="1" smtClean="0"/>
              <a:t>pangarau</a:t>
            </a:r>
            <a:endParaRPr lang="en-US" dirty="0"/>
          </a:p>
        </p:txBody>
      </p:sp>
      <p:sp>
        <p:nvSpPr>
          <p:cNvPr id="6" name="Action Button: Forward or Next 5">
            <a:hlinkClick r:id="" action="ppaction://hlinkshowjump?jump=nextslide" highlightClick="1"/>
          </p:cNvPr>
          <p:cNvSpPr/>
          <p:nvPr/>
        </p:nvSpPr>
        <p:spPr>
          <a:xfrm>
            <a:off x="0" y="6172200"/>
            <a:ext cx="914400" cy="685800"/>
          </a:xfrm>
          <a:prstGeom prst="actionButtonForwardNex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Picture 2" descr="7d7d2957-7b6d-49a3-9313-eefbe80e75ee"/>
          <p:cNvPicPr>
            <a:picLocks noChangeAspect="1" noChangeArrowheads="1"/>
          </p:cNvPicPr>
          <p:nvPr/>
        </p:nvPicPr>
        <p:blipFill>
          <a:blip r:embed="rId3"/>
          <a:srcRect/>
          <a:stretch>
            <a:fillRect/>
          </a:stretch>
        </p:blipFill>
        <p:spPr bwMode="auto">
          <a:xfrm>
            <a:off x="228600" y="154781"/>
            <a:ext cx="8664575" cy="3881438"/>
          </a:xfrm>
          <a:prstGeom prst="rect">
            <a:avLst/>
          </a:prstGeom>
          <a:noFill/>
          <a:ln w="9525">
            <a:noFill/>
            <a:miter lim="800000"/>
            <a:headEnd/>
            <a:tailEnd/>
          </a:ln>
        </p:spPr>
      </p:pic>
      <p:sp>
        <p:nvSpPr>
          <p:cNvPr id="3" name="Rectangle 3"/>
          <p:cNvSpPr>
            <a:spLocks noChangeArrowheads="1"/>
          </p:cNvSpPr>
          <p:nvPr/>
        </p:nvSpPr>
        <p:spPr bwMode="auto">
          <a:xfrm>
            <a:off x="6248400" y="1280318"/>
            <a:ext cx="2057400" cy="2087563"/>
          </a:xfrm>
          <a:prstGeom prst="rect">
            <a:avLst/>
          </a:prstGeom>
          <a:gradFill rotWithShape="1">
            <a:gsLst>
              <a:gs pos="0">
                <a:srgbClr val="7A0813">
                  <a:alpha val="19000"/>
                </a:srgbClr>
              </a:gs>
              <a:gs pos="50000">
                <a:srgbClr val="5E060E"/>
              </a:gs>
              <a:gs pos="100000">
                <a:srgbClr val="7A0813">
                  <a:alpha val="19000"/>
                </a:srgbClr>
              </a:gs>
            </a:gsLst>
            <a:lin ang="0" scaled="1"/>
          </a:gradFill>
          <a:ln w="9525">
            <a:noFill/>
            <a:miter lim="800000"/>
            <a:headEnd/>
            <a:tailEnd/>
          </a:ln>
          <a:effectLst/>
        </p:spPr>
        <p:txBody>
          <a:bodyPr wrap="none" anchor="ctr">
            <a:prstTxWarp prst="textNoShape">
              <a:avLst/>
            </a:prstTxWarp>
          </a:bodyPr>
          <a:lstStyle/>
          <a:p>
            <a:pPr>
              <a:defRPr/>
            </a:pPr>
            <a:endParaRPr lang="en-US"/>
          </a:p>
        </p:txBody>
      </p:sp>
      <p:sp>
        <p:nvSpPr>
          <p:cNvPr id="5" name="TextBox 4"/>
          <p:cNvSpPr txBox="1"/>
          <p:nvPr/>
        </p:nvSpPr>
        <p:spPr>
          <a:xfrm>
            <a:off x="685800" y="4180344"/>
            <a:ext cx="7848600" cy="2308324"/>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lvl="0" defTabSz="914400" fontAlgn="base">
              <a:spcBef>
                <a:spcPct val="20000"/>
              </a:spcBef>
              <a:spcAft>
                <a:spcPct val="0"/>
              </a:spcAft>
            </a:pPr>
            <a:r>
              <a:rPr lang="en-US" sz="2400" dirty="0" smtClean="0">
                <a:solidFill>
                  <a:schemeClr val="bg1"/>
                </a:solidFill>
                <a:latin typeface="Tempus Sans ITC" pitchFamily="82" charset="0"/>
              </a:rPr>
              <a:t>Kei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ako</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tonu</a:t>
            </a:r>
            <a:r>
              <a:rPr lang="en-US" sz="2400" dirty="0" smtClean="0">
                <a:solidFill>
                  <a:schemeClr val="bg1"/>
                </a:solidFill>
                <a:latin typeface="Tempus Sans ITC" pitchFamily="82" charset="0"/>
              </a:rPr>
              <a:t> a …….. </a:t>
            </a:r>
            <a:r>
              <a:rPr lang="en-US" sz="2400" dirty="0" err="1" smtClean="0">
                <a:solidFill>
                  <a:schemeClr val="bg1"/>
                </a:solidFill>
                <a:latin typeface="Tempus Sans ITC" pitchFamily="82" charset="0"/>
              </a:rPr>
              <a:t>i</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kaupae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rima</a:t>
            </a:r>
            <a:r>
              <a:rPr lang="en-US" sz="2400" dirty="0" smtClean="0">
                <a:solidFill>
                  <a:schemeClr val="bg1"/>
                </a:solidFill>
                <a:latin typeface="Tempus Sans ITC" pitchFamily="82" charset="0"/>
              </a:rPr>
              <a:t> mo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mahi</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hautau</a:t>
            </a:r>
            <a:r>
              <a:rPr lang="en-US" sz="2400" dirty="0" smtClean="0">
                <a:solidFill>
                  <a:schemeClr val="bg1"/>
                </a:solidFill>
                <a:latin typeface="Tempus Sans ITC" pitchFamily="82" charset="0"/>
              </a:rPr>
              <a:t> a, </a:t>
            </a:r>
            <a:r>
              <a:rPr lang="en-US" sz="2400" dirty="0" err="1" smtClean="0">
                <a:solidFill>
                  <a:schemeClr val="bg1"/>
                </a:solidFill>
                <a:latin typeface="Tempus Sans ITC" pitchFamily="82" charset="0"/>
              </a:rPr>
              <a:t>kei</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taumata</a:t>
            </a:r>
            <a:r>
              <a:rPr lang="en-US" sz="2400" dirty="0" smtClean="0">
                <a:solidFill>
                  <a:schemeClr val="bg1"/>
                </a:solidFill>
                <a:latin typeface="Tempus Sans ITC" pitchFamily="82" charset="0"/>
              </a:rPr>
              <a:t> 3 </a:t>
            </a:r>
            <a:r>
              <a:rPr lang="en-US" sz="2400" dirty="0" err="1" smtClean="0">
                <a:solidFill>
                  <a:schemeClr val="bg1"/>
                </a:solidFill>
                <a:latin typeface="Tempus Sans ITC" pitchFamily="82" charset="0"/>
              </a:rPr>
              <a:t>o</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Marautanga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o</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Aotearoa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noho</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ana.Ko</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tumanaako</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kia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piki</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ake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ona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pukenga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hautau</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hei</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mutunga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o</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wahanga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tuarua</a:t>
            </a:r>
            <a:r>
              <a:rPr lang="en-US" sz="2400" dirty="0" smtClean="0">
                <a:solidFill>
                  <a:schemeClr val="bg1"/>
                </a:solidFill>
                <a:latin typeface="Tempus Sans ITC" pitchFamily="82" charset="0"/>
              </a:rPr>
              <a:t>.  Kei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pakari</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haere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ana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pukenga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rautaki</a:t>
            </a:r>
            <a:r>
              <a:rPr lang="en-US" sz="2400" dirty="0" smtClean="0">
                <a:solidFill>
                  <a:schemeClr val="bg1"/>
                </a:solidFill>
                <a:latin typeface="Tempus Sans ITC" pitchFamily="82" charset="0"/>
              </a:rPr>
              <a:t> mo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Wawahi</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Uara</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Tu</a:t>
            </a:r>
            <a:r>
              <a:rPr lang="en-US" sz="2400" dirty="0" smtClean="0">
                <a:solidFill>
                  <a:schemeClr val="bg1"/>
                </a:solidFill>
                <a:latin typeface="Tempus Sans ITC" pitchFamily="82" charset="0"/>
              </a:rPr>
              <a:t>, me </a:t>
            </a:r>
            <a:r>
              <a:rPr lang="en-US" sz="2400" dirty="0" err="1" smtClean="0">
                <a:solidFill>
                  <a:schemeClr val="bg1"/>
                </a:solidFill>
                <a:latin typeface="Tempus Sans ITC" pitchFamily="82" charset="0"/>
              </a:rPr>
              <a:t>te</a:t>
            </a:r>
            <a:r>
              <a:rPr lang="en-US" sz="2400" dirty="0" smtClean="0">
                <a:solidFill>
                  <a:schemeClr val="bg1"/>
                </a:solidFill>
                <a:latin typeface="Tempus Sans ITC" pitchFamily="82" charset="0"/>
              </a:rPr>
              <a:t> </a:t>
            </a:r>
            <a:r>
              <a:rPr lang="en-US" sz="2400" dirty="0" err="1" smtClean="0">
                <a:solidFill>
                  <a:schemeClr val="bg1"/>
                </a:solidFill>
                <a:latin typeface="Tempus Sans ITC" pitchFamily="82" charset="0"/>
              </a:rPr>
              <a:t>whakawehe</a:t>
            </a:r>
            <a:r>
              <a:rPr lang="en-US" sz="2400" dirty="0" smtClean="0">
                <a:solidFill>
                  <a:schemeClr val="bg1"/>
                </a:solidFill>
                <a:latin typeface="Tempus Sans ITC" pitchFamily="82" charset="0"/>
              </a:rPr>
              <a:t>.   </a:t>
            </a:r>
            <a:endParaRPr lang="en-US" sz="2400" dirty="0">
              <a:solidFill>
                <a:schemeClr val="bg1"/>
              </a:solidFill>
              <a:latin typeface="Tempus Sans ITC" pitchFamily="82" charset="0"/>
            </a:endParaRPr>
          </a:p>
        </p:txBody>
      </p:sp>
      <p:sp>
        <p:nvSpPr>
          <p:cNvPr id="8" name="Picture 4" descr="koru"/>
          <p:cNvSpPr>
            <a:spLocks noChangeAspect="1" noChangeArrowheads="1"/>
          </p:cNvSpPr>
          <p:nvPr/>
        </p:nvSpPr>
        <p:spPr bwMode="auto">
          <a:xfrm>
            <a:off x="5867400" y="1280318"/>
            <a:ext cx="274638" cy="282575"/>
          </a:xfrm>
          <a:prstGeom prst="rect">
            <a:avLst/>
          </a:prstGeom>
          <a:blipFill rotWithShape="1">
            <a:blip r:embed="rId4"/>
            <a:stretch>
              <a:fillRect/>
            </a:stretch>
          </a:blipFill>
          <a:ln w="9525">
            <a:noFill/>
            <a:miter lim="800000"/>
            <a:headEnd/>
            <a:tailEnd/>
          </a:ln>
        </p:spPr>
        <p:txBody>
          <a:bodyPr>
            <a:prstTxWarp prst="textNoShape">
              <a:avLst/>
            </a:prstTxWarp>
          </a:bodyPr>
          <a:lstStyle/>
          <a:p>
            <a:endParaRPr lang="en-US"/>
          </a:p>
        </p:txBody>
      </p:sp>
      <p:sp>
        <p:nvSpPr>
          <p:cNvPr id="9" name="Picture 4" descr="koru"/>
          <p:cNvSpPr>
            <a:spLocks noChangeAspect="1" noChangeArrowheads="1"/>
          </p:cNvSpPr>
          <p:nvPr/>
        </p:nvSpPr>
        <p:spPr bwMode="auto">
          <a:xfrm>
            <a:off x="6507162" y="1654175"/>
            <a:ext cx="274638" cy="282575"/>
          </a:xfrm>
          <a:prstGeom prst="rect">
            <a:avLst/>
          </a:prstGeom>
          <a:blipFill rotWithShape="1">
            <a:blip r:embed="rId4"/>
            <a:stretch>
              <a:fillRect/>
            </a:stretch>
          </a:blipFill>
          <a:ln w="9525">
            <a:noFill/>
            <a:miter lim="800000"/>
            <a:headEnd/>
            <a:tailEnd/>
          </a:ln>
        </p:spPr>
        <p:txBody>
          <a:bodyPr>
            <a:prstTxWarp prst="textNoShape">
              <a:avLst/>
            </a:prstTxWarp>
          </a:bodyPr>
          <a:lstStyle/>
          <a:p>
            <a:endParaRPr lang="en-US"/>
          </a:p>
        </p:txBody>
      </p:sp>
      <p:sp>
        <p:nvSpPr>
          <p:cNvPr id="10" name="Picture 4" descr="koru"/>
          <p:cNvSpPr>
            <a:spLocks noChangeAspect="1" noChangeArrowheads="1"/>
          </p:cNvSpPr>
          <p:nvPr/>
        </p:nvSpPr>
        <p:spPr bwMode="auto">
          <a:xfrm>
            <a:off x="6781800" y="2209800"/>
            <a:ext cx="274638" cy="282575"/>
          </a:xfrm>
          <a:prstGeom prst="rect">
            <a:avLst/>
          </a:prstGeom>
          <a:blipFill rotWithShape="1">
            <a:blip r:embed="rId4"/>
            <a:stretch>
              <a:fillRect/>
            </a:stretch>
          </a:blipFill>
          <a:ln w="9525">
            <a:noFill/>
            <a:miter lim="800000"/>
            <a:headEnd/>
            <a:tailEnd/>
          </a:ln>
        </p:spPr>
        <p:txBody>
          <a:bodyPr>
            <a:prstTxWarp prst="textNoShape">
              <a:avLst/>
            </a:prstTxWarp>
          </a:bodyPr>
          <a:lstStyle/>
          <a:p>
            <a:endParaRPr lang="en-US"/>
          </a:p>
        </p:txBody>
      </p:sp>
      <p:sp>
        <p:nvSpPr>
          <p:cNvPr id="11" name="Action Button: Home 10">
            <a:hlinkClick r:id="rId5" action="ppaction://hlinksldjump" highlightClick="1"/>
          </p:cNvPr>
          <p:cNvSpPr/>
          <p:nvPr/>
        </p:nvSpPr>
        <p:spPr>
          <a:xfrm>
            <a:off x="0" y="6096000"/>
            <a:ext cx="685800" cy="762000"/>
          </a:xfrm>
          <a:prstGeom prst="actionButtonHo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3" name="WordArt 8">
            <a:hlinkClick r:id="rId3" action="ppaction://hlinksldjump"/>
          </p:cNvPr>
          <p:cNvSpPr>
            <a:spLocks noChangeArrowheads="1" noChangeShapeType="1" noTextEdit="1"/>
          </p:cNvSpPr>
          <p:nvPr/>
        </p:nvSpPr>
        <p:spPr bwMode="auto">
          <a:xfrm>
            <a:off x="0" y="0"/>
            <a:ext cx="3352800" cy="1287463"/>
          </a:xfrm>
          <a:prstGeom prst="rect">
            <a:avLst/>
          </a:prstGeom>
        </p:spPr>
        <p:txBody>
          <a:bodyPr wrap="none" fromWordArt="1">
            <a:prstTxWarp prst="textPlain">
              <a:avLst>
                <a:gd name="adj" fmla="val 50000"/>
              </a:avLst>
            </a:prstTxWarp>
          </a:bodyPr>
          <a:lstStyle/>
          <a:p>
            <a:r>
              <a:rPr lang="en-US" sz="4800" b="1" kern="10" spc="-360" dirty="0" err="1">
                <a:ln w="12700">
                  <a:solidFill>
                    <a:srgbClr val="000099"/>
                  </a:solidFill>
                  <a:round/>
                  <a:headEnd/>
                  <a:tailEnd/>
                </a:ln>
                <a:solidFill>
                  <a:srgbClr val="33CCFF"/>
                </a:solidFill>
                <a:effectLst>
                  <a:outerShdw blurRad="63500" dist="125724" dir="18900000" algn="ctr" rotWithShape="0">
                    <a:srgbClr val="000099">
                      <a:alpha val="74997"/>
                    </a:srgbClr>
                  </a:outerShdw>
                </a:effectLst>
                <a:latin typeface="Lucida Console"/>
                <a:ea typeface="Lucida Console"/>
                <a:cs typeface="Lucida Console"/>
              </a:rPr>
              <a:t>Tuhituhi</a:t>
            </a:r>
            <a:r>
              <a:rPr lang="en-US" sz="4800" b="1" kern="10" spc="-360" dirty="0">
                <a:ln w="12700">
                  <a:solidFill>
                    <a:srgbClr val="000099"/>
                  </a:solidFill>
                  <a:round/>
                  <a:headEnd/>
                  <a:tailEnd/>
                </a:ln>
                <a:solidFill>
                  <a:srgbClr val="33CCFF"/>
                </a:solidFill>
                <a:effectLst>
                  <a:outerShdw blurRad="63500" dist="125724" dir="18900000" algn="ctr" rotWithShape="0">
                    <a:srgbClr val="000099">
                      <a:alpha val="74997"/>
                    </a:srgbClr>
                  </a:outerShdw>
                </a:effectLst>
                <a:latin typeface="Lucida Console"/>
                <a:ea typeface="Lucida Console"/>
                <a:cs typeface="Lucida Console"/>
              </a:rPr>
              <a:t> </a:t>
            </a:r>
          </a:p>
          <a:p>
            <a:r>
              <a:rPr lang="en-US" sz="4800" b="1" kern="10" spc="-360" dirty="0">
                <a:ln w="12700">
                  <a:solidFill>
                    <a:srgbClr val="000099"/>
                  </a:solidFill>
                  <a:round/>
                  <a:headEnd/>
                  <a:tailEnd/>
                </a:ln>
                <a:solidFill>
                  <a:srgbClr val="33CCFF"/>
                </a:solidFill>
                <a:effectLst>
                  <a:outerShdw blurRad="63500" dist="125724" dir="18900000" algn="ctr" rotWithShape="0">
                    <a:srgbClr val="000099">
                      <a:alpha val="74997"/>
                    </a:srgbClr>
                  </a:outerShdw>
                </a:effectLst>
                <a:latin typeface="Lucida Console"/>
                <a:ea typeface="Lucida Console"/>
                <a:cs typeface="Lucida Console"/>
              </a:rPr>
              <a:t>Korero</a:t>
            </a:r>
          </a:p>
        </p:txBody>
      </p:sp>
      <p:sp>
        <p:nvSpPr>
          <p:cNvPr id="4" name="TextBox 3"/>
          <p:cNvSpPr txBox="1"/>
          <p:nvPr/>
        </p:nvSpPr>
        <p:spPr>
          <a:xfrm>
            <a:off x="3581400" y="0"/>
            <a:ext cx="5562600" cy="1877437"/>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3200" i="1" u="sng" dirty="0" err="1" smtClean="0">
                <a:solidFill>
                  <a:srgbClr val="FF0000"/>
                </a:solidFill>
              </a:rPr>
              <a:t>Aku</a:t>
            </a:r>
            <a:r>
              <a:rPr lang="en-US" sz="3200" i="1" u="sng" dirty="0" smtClean="0">
                <a:solidFill>
                  <a:srgbClr val="FF0000"/>
                </a:solidFill>
              </a:rPr>
              <a:t> </a:t>
            </a:r>
            <a:r>
              <a:rPr lang="en-US" sz="3200" i="1" u="sng" dirty="0" err="1" smtClean="0">
                <a:solidFill>
                  <a:srgbClr val="FF0000"/>
                </a:solidFill>
              </a:rPr>
              <a:t>Whainga</a:t>
            </a:r>
            <a:r>
              <a:rPr lang="en-US" sz="3200" i="1" u="sng" dirty="0" smtClean="0">
                <a:solidFill>
                  <a:srgbClr val="FF0000"/>
                </a:solidFill>
              </a:rPr>
              <a:t> </a:t>
            </a:r>
            <a:r>
              <a:rPr lang="en-US" sz="3200" i="1" u="sng" dirty="0" err="1" smtClean="0">
                <a:solidFill>
                  <a:srgbClr val="FF0000"/>
                </a:solidFill>
              </a:rPr>
              <a:t>Ako</a:t>
            </a:r>
            <a:r>
              <a:rPr lang="en-US" sz="3200" i="1" u="sng" dirty="0" smtClean="0">
                <a:solidFill>
                  <a:srgbClr val="FF0000"/>
                </a:solidFill>
              </a:rPr>
              <a:t>:</a:t>
            </a:r>
          </a:p>
          <a:p>
            <a:r>
              <a:rPr lang="en-US" sz="2800" dirty="0" smtClean="0">
                <a:solidFill>
                  <a:srgbClr val="FF0000"/>
                </a:solidFill>
              </a:rPr>
              <a:t>Kei </a:t>
            </a:r>
            <a:r>
              <a:rPr lang="en-US" sz="2800" dirty="0" err="1" smtClean="0">
                <a:solidFill>
                  <a:srgbClr val="FF0000"/>
                </a:solidFill>
              </a:rPr>
              <a:t>te</a:t>
            </a:r>
            <a:r>
              <a:rPr lang="en-US" sz="2800" dirty="0" smtClean="0">
                <a:solidFill>
                  <a:srgbClr val="FF0000"/>
                </a:solidFill>
              </a:rPr>
              <a:t> </a:t>
            </a:r>
            <a:r>
              <a:rPr lang="en-US" sz="2800" dirty="0" err="1" smtClean="0">
                <a:solidFill>
                  <a:srgbClr val="FF0000"/>
                </a:solidFill>
              </a:rPr>
              <a:t>pirangi</a:t>
            </a:r>
            <a:r>
              <a:rPr lang="en-US" sz="2800" dirty="0" smtClean="0">
                <a:solidFill>
                  <a:srgbClr val="FF0000"/>
                </a:solidFill>
              </a:rPr>
              <a:t> </a:t>
            </a:r>
            <a:r>
              <a:rPr lang="en-US" sz="2800" dirty="0" err="1" smtClean="0">
                <a:solidFill>
                  <a:srgbClr val="FF0000"/>
                </a:solidFill>
              </a:rPr>
              <a:t>awau</a:t>
            </a:r>
            <a:r>
              <a:rPr lang="en-US" sz="2800" dirty="0" smtClean="0">
                <a:solidFill>
                  <a:srgbClr val="FF0000"/>
                </a:solidFill>
              </a:rPr>
              <a:t> </a:t>
            </a:r>
            <a:r>
              <a:rPr lang="en-US" sz="2800" dirty="0" err="1" smtClean="0">
                <a:solidFill>
                  <a:srgbClr val="FF0000"/>
                </a:solidFill>
              </a:rPr>
              <a:t>ki</a:t>
            </a:r>
            <a:r>
              <a:rPr lang="en-US" sz="2800" dirty="0" smtClean="0">
                <a:solidFill>
                  <a:srgbClr val="FF0000"/>
                </a:solidFill>
              </a:rPr>
              <a:t> </a:t>
            </a:r>
            <a:r>
              <a:rPr lang="en-US" sz="2800" dirty="0" err="1" smtClean="0">
                <a:solidFill>
                  <a:srgbClr val="FF0000"/>
                </a:solidFill>
              </a:rPr>
              <a:t>te</a:t>
            </a:r>
            <a:r>
              <a:rPr lang="en-US" sz="2800" dirty="0" smtClean="0">
                <a:solidFill>
                  <a:srgbClr val="FF0000"/>
                </a:solidFill>
              </a:rPr>
              <a:t> </a:t>
            </a:r>
            <a:r>
              <a:rPr lang="en-US" sz="2800" dirty="0" err="1" smtClean="0">
                <a:solidFill>
                  <a:srgbClr val="FF0000"/>
                </a:solidFill>
              </a:rPr>
              <a:t>whakapakari</a:t>
            </a:r>
            <a:r>
              <a:rPr lang="en-US" sz="2800" dirty="0" smtClean="0">
                <a:solidFill>
                  <a:srgbClr val="FF0000"/>
                </a:solidFill>
              </a:rPr>
              <a:t> </a:t>
            </a:r>
          </a:p>
          <a:p>
            <a:r>
              <a:rPr lang="en-US" sz="2800" dirty="0" err="1" smtClean="0">
                <a:solidFill>
                  <a:srgbClr val="FF0000"/>
                </a:solidFill>
              </a:rPr>
              <a:t>i</a:t>
            </a:r>
            <a:r>
              <a:rPr lang="en-US" sz="2800" dirty="0" smtClean="0">
                <a:solidFill>
                  <a:srgbClr val="FF0000"/>
                </a:solidFill>
              </a:rPr>
              <a:t> </a:t>
            </a:r>
            <a:r>
              <a:rPr lang="en-US" sz="2800" dirty="0" err="1" smtClean="0">
                <a:solidFill>
                  <a:srgbClr val="FF0000"/>
                </a:solidFill>
              </a:rPr>
              <a:t>aku</a:t>
            </a:r>
            <a:r>
              <a:rPr lang="en-US" sz="2800" dirty="0" smtClean="0">
                <a:solidFill>
                  <a:srgbClr val="FF0000"/>
                </a:solidFill>
              </a:rPr>
              <a:t> </a:t>
            </a:r>
            <a:r>
              <a:rPr lang="en-US" sz="2800" dirty="0" err="1" smtClean="0">
                <a:solidFill>
                  <a:srgbClr val="FF0000"/>
                </a:solidFill>
              </a:rPr>
              <a:t>pukenga</a:t>
            </a:r>
            <a:r>
              <a:rPr lang="en-US" sz="2800" dirty="0" smtClean="0">
                <a:solidFill>
                  <a:srgbClr val="FF0000"/>
                </a:solidFill>
              </a:rPr>
              <a:t> mo </a:t>
            </a:r>
            <a:r>
              <a:rPr lang="en-US" sz="2800" dirty="0" err="1" smtClean="0">
                <a:solidFill>
                  <a:srgbClr val="FF0000"/>
                </a:solidFill>
              </a:rPr>
              <a:t>te</a:t>
            </a:r>
            <a:r>
              <a:rPr lang="en-US" sz="2800" dirty="0" smtClean="0">
                <a:solidFill>
                  <a:srgbClr val="FF0000"/>
                </a:solidFill>
              </a:rPr>
              <a:t> </a:t>
            </a:r>
            <a:r>
              <a:rPr lang="en-US" sz="2800" dirty="0" err="1" smtClean="0">
                <a:solidFill>
                  <a:srgbClr val="FF0000"/>
                </a:solidFill>
              </a:rPr>
              <a:t>tuhinga</a:t>
            </a:r>
            <a:r>
              <a:rPr lang="en-US" sz="2800" dirty="0" smtClean="0">
                <a:solidFill>
                  <a:srgbClr val="FF0000"/>
                </a:solidFill>
              </a:rPr>
              <a:t> </a:t>
            </a:r>
            <a:r>
              <a:rPr lang="en-US" sz="2800" dirty="0" err="1" smtClean="0">
                <a:solidFill>
                  <a:srgbClr val="FF0000"/>
                </a:solidFill>
              </a:rPr>
              <a:t>taki</a:t>
            </a:r>
            <a:r>
              <a:rPr lang="en-US" sz="2800" dirty="0" smtClean="0">
                <a:solidFill>
                  <a:srgbClr val="FF0000"/>
                </a:solidFill>
              </a:rPr>
              <a:t>, </a:t>
            </a:r>
            <a:r>
              <a:rPr lang="en-US" sz="2800" dirty="0" err="1" smtClean="0">
                <a:solidFill>
                  <a:srgbClr val="FF0000"/>
                </a:solidFill>
              </a:rPr>
              <a:t>tuhinga</a:t>
            </a:r>
            <a:r>
              <a:rPr lang="en-US" sz="2800" dirty="0" smtClean="0">
                <a:solidFill>
                  <a:srgbClr val="FF0000"/>
                </a:solidFill>
              </a:rPr>
              <a:t> </a:t>
            </a:r>
            <a:r>
              <a:rPr lang="en-US" sz="2800" dirty="0" err="1" smtClean="0">
                <a:solidFill>
                  <a:srgbClr val="FF0000"/>
                </a:solidFill>
              </a:rPr>
              <a:t>whakamarama</a:t>
            </a:r>
            <a:r>
              <a:rPr lang="en-US" sz="2800" dirty="0" smtClean="0">
                <a:solidFill>
                  <a:srgbClr val="FF0000"/>
                </a:solidFill>
              </a:rPr>
              <a:t> </a:t>
            </a:r>
            <a:r>
              <a:rPr lang="en-US" sz="2800" dirty="0" err="1" smtClean="0">
                <a:solidFill>
                  <a:srgbClr val="FF0000"/>
                </a:solidFill>
              </a:rPr>
              <a:t>purakau</a:t>
            </a:r>
            <a:endParaRPr lang="en-US" sz="2800" dirty="0">
              <a:solidFill>
                <a:srgbClr val="FF0000"/>
              </a:solidFill>
            </a:endParaRPr>
          </a:p>
        </p:txBody>
      </p:sp>
      <p:sp>
        <p:nvSpPr>
          <p:cNvPr id="6" name="Rounded Rectangular Callout 5"/>
          <p:cNvSpPr/>
          <p:nvPr/>
        </p:nvSpPr>
        <p:spPr>
          <a:xfrm>
            <a:off x="381000" y="4876800"/>
            <a:ext cx="4114800" cy="1447800"/>
          </a:xfrm>
          <a:prstGeom prst="wedgeRoundRectCallout">
            <a:avLst>
              <a:gd name="adj1" fmla="val -536"/>
              <a:gd name="adj2" fmla="val -140247"/>
              <a:gd name="adj3" fmla="val 16667"/>
            </a:avLst>
          </a:prstGeom>
        </p:spPr>
        <p:style>
          <a:lnRef idx="1">
            <a:schemeClr val="accent1"/>
          </a:lnRef>
          <a:fillRef idx="3">
            <a:schemeClr val="accent1"/>
          </a:fillRef>
          <a:effectRef idx="2">
            <a:schemeClr val="accent1"/>
          </a:effectRef>
          <a:fontRef idx="minor">
            <a:schemeClr val="lt1"/>
          </a:fontRef>
        </p:style>
        <p:txBody>
          <a:bodyPr rtlCol="0" anchor="t"/>
          <a:lstStyle/>
          <a:p>
            <a:r>
              <a:rPr lang="en-US" dirty="0" smtClean="0"/>
              <a:t>Te Korero </a:t>
            </a:r>
            <a:r>
              <a:rPr lang="en-US" dirty="0" err="1" smtClean="0"/>
              <a:t>o</a:t>
            </a:r>
            <a:r>
              <a:rPr lang="en-US" dirty="0" smtClean="0"/>
              <a:t> </a:t>
            </a:r>
            <a:r>
              <a:rPr lang="en-US" dirty="0" err="1" smtClean="0"/>
              <a:t>te</a:t>
            </a:r>
            <a:r>
              <a:rPr lang="en-US" dirty="0" smtClean="0"/>
              <a:t> </a:t>
            </a:r>
            <a:r>
              <a:rPr lang="en-US" dirty="0" err="1" smtClean="0"/>
              <a:t>kaiako</a:t>
            </a:r>
            <a:r>
              <a:rPr lang="en-US" dirty="0" smtClean="0"/>
              <a:t>:</a:t>
            </a:r>
          </a:p>
          <a:p>
            <a:r>
              <a:rPr lang="en-US" dirty="0" smtClean="0"/>
              <a:t>Kei </a:t>
            </a:r>
            <a:r>
              <a:rPr lang="en-US" dirty="0" err="1" smtClean="0"/>
              <a:t>te</a:t>
            </a:r>
            <a:r>
              <a:rPr lang="en-US" dirty="0" smtClean="0"/>
              <a:t> </a:t>
            </a:r>
            <a:r>
              <a:rPr lang="en-US" dirty="0" err="1" smtClean="0"/>
              <a:t>ako</a:t>
            </a:r>
            <a:r>
              <a:rPr lang="en-US" dirty="0" smtClean="0"/>
              <a:t> </a:t>
            </a:r>
            <a:r>
              <a:rPr lang="en-US" dirty="0" err="1" smtClean="0"/>
              <a:t>ratou</a:t>
            </a:r>
            <a:r>
              <a:rPr lang="en-US" dirty="0" smtClean="0"/>
              <a:t> </a:t>
            </a:r>
            <a:r>
              <a:rPr lang="en-US" dirty="0" err="1" smtClean="0"/>
              <a:t>ki</a:t>
            </a:r>
            <a:r>
              <a:rPr lang="en-US" dirty="0" smtClean="0"/>
              <a:t> </a:t>
            </a:r>
            <a:r>
              <a:rPr lang="en-US" dirty="0" err="1" smtClean="0"/>
              <a:t>te</a:t>
            </a:r>
            <a:r>
              <a:rPr lang="en-US" dirty="0" smtClean="0"/>
              <a:t> </a:t>
            </a:r>
            <a:r>
              <a:rPr lang="en-US" dirty="0" err="1" smtClean="0"/>
              <a:t>whakautu</a:t>
            </a:r>
            <a:r>
              <a:rPr lang="en-US" dirty="0" smtClean="0"/>
              <a:t> </a:t>
            </a:r>
            <a:r>
              <a:rPr lang="en-US" dirty="0" err="1" smtClean="0"/>
              <a:t>patai</a:t>
            </a:r>
            <a:r>
              <a:rPr lang="en-US" dirty="0" smtClean="0"/>
              <a:t> mo </a:t>
            </a:r>
            <a:r>
              <a:rPr lang="en-US" dirty="0" err="1" smtClean="0"/>
              <a:t>te</a:t>
            </a:r>
            <a:r>
              <a:rPr lang="en-US" dirty="0" smtClean="0"/>
              <a:t> </a:t>
            </a:r>
            <a:r>
              <a:rPr lang="en-US" dirty="0" err="1" smtClean="0"/>
              <a:t>tuhinga</a:t>
            </a:r>
            <a:r>
              <a:rPr lang="en-US" dirty="0" smtClean="0"/>
              <a:t> </a:t>
            </a:r>
            <a:r>
              <a:rPr lang="en-US" dirty="0" err="1" smtClean="0"/>
              <a:t>taki</a:t>
            </a:r>
            <a:r>
              <a:rPr lang="en-US" dirty="0" smtClean="0"/>
              <a:t>, a </a:t>
            </a:r>
            <a:r>
              <a:rPr lang="en-US" dirty="0" err="1" smtClean="0"/>
              <a:t>ki</a:t>
            </a:r>
            <a:r>
              <a:rPr lang="en-US" dirty="0" smtClean="0"/>
              <a:t> </a:t>
            </a:r>
            <a:r>
              <a:rPr lang="en-US" dirty="0" err="1" smtClean="0"/>
              <a:t>te</a:t>
            </a:r>
            <a:r>
              <a:rPr lang="en-US" dirty="0" smtClean="0"/>
              <a:t> </a:t>
            </a:r>
            <a:r>
              <a:rPr lang="en-US" dirty="0" err="1" smtClean="0"/>
              <a:t>raupapa</a:t>
            </a:r>
            <a:r>
              <a:rPr lang="en-US" dirty="0" smtClean="0"/>
              <a:t> </a:t>
            </a:r>
            <a:r>
              <a:rPr lang="en-US" dirty="0" err="1" smtClean="0"/>
              <a:t>hoki</a:t>
            </a:r>
            <a:r>
              <a:rPr lang="en-US" dirty="0" smtClean="0"/>
              <a:t> </a:t>
            </a:r>
            <a:r>
              <a:rPr lang="en-US" dirty="0" err="1" smtClean="0"/>
              <a:t>i</a:t>
            </a:r>
            <a:r>
              <a:rPr lang="en-US" dirty="0" smtClean="0"/>
              <a:t> a </a:t>
            </a:r>
            <a:r>
              <a:rPr lang="en-US" dirty="0" err="1" smtClean="0"/>
              <a:t>ratou</a:t>
            </a:r>
            <a:r>
              <a:rPr lang="en-US" dirty="0" smtClean="0"/>
              <a:t> korero</a:t>
            </a:r>
            <a:endParaRPr lang="en-US" dirty="0"/>
          </a:p>
        </p:txBody>
      </p:sp>
      <p:sp>
        <p:nvSpPr>
          <p:cNvPr id="7" name="Action Button: Forward or Next 6">
            <a:hlinkClick r:id="" action="ppaction://hlinkshowjump?jump=nextslide" highlightClick="1"/>
          </p:cNvPr>
          <p:cNvSpPr/>
          <p:nvPr/>
        </p:nvSpPr>
        <p:spPr>
          <a:xfrm>
            <a:off x="0" y="6324600"/>
            <a:ext cx="990600" cy="533400"/>
          </a:xfrm>
          <a:prstGeom prst="actionButtonForwardNex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286000" y="0"/>
            <a:ext cx="4572000" cy="3165929"/>
          </a:xfrm>
          <a:prstGeom prst="rect">
            <a:avLst/>
          </a:prstGeom>
        </p:spPr>
      </p:pic>
      <p:pic>
        <p:nvPicPr>
          <p:cNvPr id="4" name="Picture 3"/>
          <p:cNvPicPr>
            <a:picLocks noChangeAspect="1"/>
          </p:cNvPicPr>
          <p:nvPr/>
        </p:nvPicPr>
        <p:blipFill>
          <a:blip r:embed="rId4"/>
          <a:stretch>
            <a:fillRect/>
          </a:stretch>
        </p:blipFill>
        <p:spPr>
          <a:xfrm>
            <a:off x="2590800" y="3352800"/>
            <a:ext cx="4572000" cy="3165928"/>
          </a:xfrm>
          <a:prstGeom prst="rect">
            <a:avLst/>
          </a:prstGeom>
        </p:spPr>
      </p:pic>
      <p:sp>
        <p:nvSpPr>
          <p:cNvPr id="7" name="Action Button: Forward or Next 6">
            <a:hlinkClick r:id="" action="ppaction://hlinkshowjump?jump=nextslide" highlightClick="1"/>
          </p:cNvPr>
          <p:cNvSpPr/>
          <p:nvPr/>
        </p:nvSpPr>
        <p:spPr>
          <a:xfrm>
            <a:off x="0" y="6324600"/>
            <a:ext cx="990600" cy="533400"/>
          </a:xfrm>
          <a:prstGeom prst="actionButtonForwardNext">
            <a:avLst/>
          </a:prstGeom>
          <a:solidFill>
            <a:srgbClr val="00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304800" y="304800"/>
            <a:ext cx="1981200" cy="1477328"/>
          </a:xfrm>
          <a:prstGeom prst="rect">
            <a:avLst/>
          </a:prstGeom>
          <a:noFill/>
        </p:spPr>
        <p:txBody>
          <a:bodyPr wrap="square" rtlCol="0">
            <a:spAutoFit/>
          </a:bodyPr>
          <a:lstStyle/>
          <a:p>
            <a:r>
              <a:rPr lang="en-US" dirty="0" err="1" smtClean="0">
                <a:solidFill>
                  <a:schemeClr val="bg1"/>
                </a:solidFill>
              </a:rPr>
              <a:t>Kua</a:t>
            </a:r>
            <a:r>
              <a:rPr lang="en-US" dirty="0" smtClean="0">
                <a:solidFill>
                  <a:schemeClr val="bg1"/>
                </a:solidFill>
              </a:rPr>
              <a:t> </a:t>
            </a:r>
            <a:r>
              <a:rPr lang="en-US" dirty="0" err="1" smtClean="0">
                <a:solidFill>
                  <a:schemeClr val="bg1"/>
                </a:solidFill>
              </a:rPr>
              <a:t>tuhia</a:t>
            </a:r>
            <a:r>
              <a:rPr lang="en-US" dirty="0" smtClean="0">
                <a:solidFill>
                  <a:schemeClr val="bg1"/>
                </a:solidFill>
              </a:rPr>
              <a:t> </a:t>
            </a:r>
            <a:r>
              <a:rPr lang="en-US" dirty="0" err="1" smtClean="0">
                <a:solidFill>
                  <a:schemeClr val="bg1"/>
                </a:solidFill>
              </a:rPr>
              <a:t>te</a:t>
            </a:r>
            <a:r>
              <a:rPr lang="en-US" dirty="0" smtClean="0">
                <a:solidFill>
                  <a:schemeClr val="bg1"/>
                </a:solidFill>
              </a:rPr>
              <a:t> </a:t>
            </a:r>
            <a:r>
              <a:rPr lang="en-US" dirty="0" err="1" smtClean="0">
                <a:solidFill>
                  <a:schemeClr val="bg1"/>
                </a:solidFill>
              </a:rPr>
              <a:t>tapanga</a:t>
            </a:r>
            <a:r>
              <a:rPr lang="en-US" dirty="0" smtClean="0">
                <a:solidFill>
                  <a:schemeClr val="bg1"/>
                </a:solidFill>
              </a:rPr>
              <a:t> </a:t>
            </a:r>
            <a:r>
              <a:rPr lang="en-US" dirty="0" err="1" smtClean="0">
                <a:solidFill>
                  <a:schemeClr val="bg1"/>
                </a:solidFill>
              </a:rPr>
              <a:t>hei</a:t>
            </a:r>
            <a:r>
              <a:rPr lang="en-US" dirty="0" smtClean="0">
                <a:solidFill>
                  <a:schemeClr val="bg1"/>
                </a:solidFill>
              </a:rPr>
              <a:t> </a:t>
            </a:r>
            <a:r>
              <a:rPr lang="en-US" dirty="0" err="1" smtClean="0">
                <a:solidFill>
                  <a:schemeClr val="bg1"/>
                </a:solidFill>
              </a:rPr>
              <a:t>tautohu</a:t>
            </a:r>
            <a:r>
              <a:rPr lang="en-US" dirty="0" smtClean="0">
                <a:solidFill>
                  <a:schemeClr val="bg1"/>
                </a:solidFill>
              </a:rPr>
              <a:t> </a:t>
            </a:r>
            <a:r>
              <a:rPr lang="en-US" dirty="0" err="1" smtClean="0">
                <a:solidFill>
                  <a:schemeClr val="bg1"/>
                </a:solidFill>
              </a:rPr>
              <a:t>i</a:t>
            </a:r>
            <a:r>
              <a:rPr lang="en-US" dirty="0" smtClean="0">
                <a:solidFill>
                  <a:schemeClr val="bg1"/>
                </a:solidFill>
              </a:rPr>
              <a:t> </a:t>
            </a:r>
            <a:r>
              <a:rPr lang="en-US" dirty="0" err="1" smtClean="0">
                <a:solidFill>
                  <a:schemeClr val="bg1"/>
                </a:solidFill>
              </a:rPr>
              <a:t>te</a:t>
            </a:r>
            <a:r>
              <a:rPr lang="en-US" dirty="0" smtClean="0">
                <a:solidFill>
                  <a:schemeClr val="bg1"/>
                </a:solidFill>
              </a:rPr>
              <a:t> </a:t>
            </a:r>
            <a:r>
              <a:rPr lang="en-US" dirty="0" err="1" smtClean="0">
                <a:solidFill>
                  <a:schemeClr val="bg1"/>
                </a:solidFill>
              </a:rPr>
              <a:t>kaupapa</a:t>
            </a:r>
            <a:r>
              <a:rPr lang="en-US" dirty="0" smtClean="0">
                <a:solidFill>
                  <a:schemeClr val="bg1"/>
                </a:solidFill>
              </a:rPr>
              <a:t> </a:t>
            </a:r>
            <a:r>
              <a:rPr lang="en-US" dirty="0" err="1" smtClean="0">
                <a:solidFill>
                  <a:schemeClr val="bg1"/>
                </a:solidFill>
              </a:rPr>
              <a:t>o</a:t>
            </a:r>
            <a:r>
              <a:rPr lang="en-US" dirty="0" smtClean="0">
                <a:solidFill>
                  <a:schemeClr val="bg1"/>
                </a:solidFill>
              </a:rPr>
              <a:t> </a:t>
            </a:r>
            <a:r>
              <a:rPr lang="en-US" dirty="0" err="1" smtClean="0">
                <a:solidFill>
                  <a:schemeClr val="bg1"/>
                </a:solidFill>
              </a:rPr>
              <a:t>nga</a:t>
            </a:r>
            <a:r>
              <a:rPr lang="en-US" dirty="0" smtClean="0">
                <a:solidFill>
                  <a:schemeClr val="bg1"/>
                </a:solidFill>
              </a:rPr>
              <a:t> korero</a:t>
            </a:r>
            <a:endParaRPr lang="en-US" dirty="0">
              <a:solidFill>
                <a:schemeClr val="bg1"/>
              </a:solidFill>
            </a:endParaRPr>
          </a:p>
        </p:txBody>
      </p:sp>
      <p:sp>
        <p:nvSpPr>
          <p:cNvPr id="8" name="TextBox 7"/>
          <p:cNvSpPr txBox="1"/>
          <p:nvPr/>
        </p:nvSpPr>
        <p:spPr>
          <a:xfrm>
            <a:off x="-227954" y="3165929"/>
            <a:ext cx="2646728" cy="2585323"/>
          </a:xfrm>
          <a:prstGeom prst="rect">
            <a:avLst/>
          </a:prstGeom>
          <a:noFill/>
        </p:spPr>
        <p:txBody>
          <a:bodyPr wrap="none" rtlCol="0">
            <a:spAutoFit/>
          </a:bodyPr>
          <a:lstStyle/>
          <a:p>
            <a:r>
              <a:rPr lang="en-US" dirty="0" err="1" smtClean="0">
                <a:solidFill>
                  <a:srgbClr val="FFFF00"/>
                </a:solidFill>
              </a:rPr>
              <a:t>Ki</a:t>
            </a:r>
            <a:r>
              <a:rPr lang="en-US" dirty="0" smtClean="0">
                <a:solidFill>
                  <a:srgbClr val="FFFF00"/>
                </a:solidFill>
              </a:rPr>
              <a:t> </a:t>
            </a:r>
            <a:r>
              <a:rPr lang="en-US" dirty="0" err="1" smtClean="0">
                <a:solidFill>
                  <a:srgbClr val="FFFF00"/>
                </a:solidFill>
              </a:rPr>
              <a:t>te</a:t>
            </a:r>
            <a:r>
              <a:rPr lang="en-US" dirty="0" smtClean="0">
                <a:solidFill>
                  <a:srgbClr val="FFFF00"/>
                </a:solidFill>
              </a:rPr>
              <a:t> strum </a:t>
            </a:r>
            <a:r>
              <a:rPr lang="en-US" dirty="0" err="1" smtClean="0">
                <a:solidFill>
                  <a:srgbClr val="FFFF00"/>
                </a:solidFill>
              </a:rPr>
              <a:t>i</a:t>
            </a:r>
            <a:r>
              <a:rPr lang="en-US" dirty="0" smtClean="0">
                <a:solidFill>
                  <a:srgbClr val="FFFF00"/>
                </a:solidFill>
              </a:rPr>
              <a:t> </a:t>
            </a:r>
            <a:r>
              <a:rPr lang="en-US" dirty="0" err="1" smtClean="0">
                <a:solidFill>
                  <a:srgbClr val="FFFF00"/>
                </a:solidFill>
              </a:rPr>
              <a:t>te</a:t>
            </a:r>
            <a:r>
              <a:rPr lang="en-US" dirty="0" smtClean="0">
                <a:solidFill>
                  <a:srgbClr val="FFFF00"/>
                </a:solidFill>
              </a:rPr>
              <a:t> tune</a:t>
            </a:r>
            <a:r>
              <a:rPr lang="en-US" dirty="0" smtClean="0"/>
              <a:t>,</a:t>
            </a:r>
          </a:p>
          <a:p>
            <a:endParaRPr lang="en-US" dirty="0" smtClean="0"/>
          </a:p>
          <a:p>
            <a:r>
              <a:rPr lang="en-US" dirty="0" smtClean="0">
                <a:solidFill>
                  <a:schemeClr val="bg1"/>
                </a:solidFill>
              </a:rPr>
              <a:t>Ka </a:t>
            </a:r>
            <a:r>
              <a:rPr lang="en-US" dirty="0" err="1" smtClean="0">
                <a:solidFill>
                  <a:schemeClr val="bg1"/>
                </a:solidFill>
              </a:rPr>
              <a:t>raweke</a:t>
            </a:r>
            <a:r>
              <a:rPr lang="en-US" dirty="0" smtClean="0">
                <a:solidFill>
                  <a:schemeClr val="bg1"/>
                </a:solidFill>
              </a:rPr>
              <a:t> </a:t>
            </a:r>
            <a:r>
              <a:rPr lang="en-US" dirty="0" err="1" smtClean="0">
                <a:solidFill>
                  <a:schemeClr val="bg1"/>
                </a:solidFill>
              </a:rPr>
              <a:t>nga</a:t>
            </a:r>
            <a:r>
              <a:rPr lang="en-US" dirty="0" smtClean="0">
                <a:solidFill>
                  <a:schemeClr val="bg1"/>
                </a:solidFill>
              </a:rPr>
              <a:t> </a:t>
            </a:r>
            <a:r>
              <a:rPr lang="en-US" dirty="0" err="1" smtClean="0">
                <a:solidFill>
                  <a:schemeClr val="bg1"/>
                </a:solidFill>
              </a:rPr>
              <a:t>toena</a:t>
            </a:r>
            <a:endParaRPr lang="en-US" dirty="0" smtClean="0">
              <a:solidFill>
                <a:schemeClr val="bg1"/>
              </a:solidFill>
            </a:endParaRPr>
          </a:p>
          <a:p>
            <a:r>
              <a:rPr lang="en-US" dirty="0" smtClean="0">
                <a:solidFill>
                  <a:schemeClr val="bg1"/>
                </a:solidFill>
              </a:rPr>
              <a:t>Na, ka </a:t>
            </a:r>
            <a:r>
              <a:rPr lang="en-US" dirty="0" err="1" smtClean="0">
                <a:solidFill>
                  <a:schemeClr val="bg1"/>
                </a:solidFill>
              </a:rPr>
              <a:t>puta</a:t>
            </a:r>
            <a:r>
              <a:rPr lang="en-US" dirty="0" smtClean="0">
                <a:solidFill>
                  <a:schemeClr val="bg1"/>
                </a:solidFill>
              </a:rPr>
              <a:t> </a:t>
            </a:r>
            <a:r>
              <a:rPr lang="en-US" dirty="0" err="1" smtClean="0">
                <a:solidFill>
                  <a:schemeClr val="bg1"/>
                </a:solidFill>
              </a:rPr>
              <a:t>mai</a:t>
            </a:r>
            <a:r>
              <a:rPr lang="en-US" dirty="0" smtClean="0">
                <a:solidFill>
                  <a:schemeClr val="bg1"/>
                </a:solidFill>
              </a:rPr>
              <a:t> </a:t>
            </a:r>
            <a:r>
              <a:rPr lang="en-US" dirty="0" err="1" smtClean="0">
                <a:solidFill>
                  <a:schemeClr val="bg1"/>
                </a:solidFill>
              </a:rPr>
              <a:t>i</a:t>
            </a:r>
            <a:r>
              <a:rPr lang="en-US" dirty="0" smtClean="0">
                <a:solidFill>
                  <a:schemeClr val="bg1"/>
                </a:solidFill>
              </a:rPr>
              <a:t> </a:t>
            </a:r>
            <a:r>
              <a:rPr lang="en-US" dirty="0" err="1" smtClean="0">
                <a:solidFill>
                  <a:schemeClr val="bg1"/>
                </a:solidFill>
              </a:rPr>
              <a:t>te</a:t>
            </a:r>
            <a:r>
              <a:rPr lang="en-US" dirty="0" smtClean="0">
                <a:solidFill>
                  <a:schemeClr val="bg1"/>
                </a:solidFill>
              </a:rPr>
              <a:t> </a:t>
            </a:r>
            <a:r>
              <a:rPr lang="en-US" dirty="0" err="1" smtClean="0">
                <a:solidFill>
                  <a:schemeClr val="bg1"/>
                </a:solidFill>
              </a:rPr>
              <a:t>rangi</a:t>
            </a:r>
            <a:endParaRPr lang="en-US" dirty="0" smtClean="0">
              <a:solidFill>
                <a:schemeClr val="bg1"/>
              </a:solidFill>
            </a:endParaRPr>
          </a:p>
          <a:p>
            <a:endParaRPr lang="en-US" dirty="0" smtClean="0">
              <a:solidFill>
                <a:schemeClr val="bg1"/>
              </a:solidFill>
            </a:endParaRPr>
          </a:p>
          <a:p>
            <a:endParaRPr lang="en-US" dirty="0" smtClean="0">
              <a:solidFill>
                <a:schemeClr val="bg1"/>
              </a:solidFill>
            </a:endParaRPr>
          </a:p>
          <a:p>
            <a:r>
              <a:rPr lang="en-US" dirty="0" err="1" smtClean="0">
                <a:solidFill>
                  <a:schemeClr val="bg1"/>
                </a:solidFill>
              </a:rPr>
              <a:t>Kua</a:t>
            </a:r>
            <a:r>
              <a:rPr lang="en-US" dirty="0" smtClean="0">
                <a:solidFill>
                  <a:schemeClr val="bg1"/>
                </a:solidFill>
              </a:rPr>
              <a:t> </a:t>
            </a:r>
            <a:r>
              <a:rPr lang="en-US" dirty="0" err="1" smtClean="0">
                <a:solidFill>
                  <a:schemeClr val="bg1"/>
                </a:solidFill>
              </a:rPr>
              <a:t>puta</a:t>
            </a:r>
            <a:r>
              <a:rPr lang="en-US" dirty="0" smtClean="0">
                <a:solidFill>
                  <a:schemeClr val="bg1"/>
                </a:solidFill>
              </a:rPr>
              <a:t> </a:t>
            </a:r>
            <a:r>
              <a:rPr lang="en-US" dirty="0" err="1" smtClean="0">
                <a:solidFill>
                  <a:schemeClr val="bg1"/>
                </a:solidFill>
              </a:rPr>
              <a:t>te</a:t>
            </a:r>
            <a:r>
              <a:rPr lang="en-US" dirty="0" smtClean="0">
                <a:solidFill>
                  <a:schemeClr val="bg1"/>
                </a:solidFill>
              </a:rPr>
              <a:t> </a:t>
            </a:r>
            <a:r>
              <a:rPr lang="en-US" dirty="0" err="1" smtClean="0">
                <a:solidFill>
                  <a:schemeClr val="bg1"/>
                </a:solidFill>
              </a:rPr>
              <a:t>tangi</a:t>
            </a:r>
            <a:r>
              <a:rPr lang="en-US" dirty="0" smtClean="0">
                <a:solidFill>
                  <a:schemeClr val="bg1"/>
                </a:solidFill>
              </a:rPr>
              <a:t>  </a:t>
            </a:r>
          </a:p>
          <a:p>
            <a:r>
              <a:rPr lang="en-US" dirty="0" smtClean="0">
                <a:solidFill>
                  <a:schemeClr val="bg1"/>
                </a:solidFill>
              </a:rPr>
              <a:t>Reggae </a:t>
            </a:r>
            <a:r>
              <a:rPr lang="en-US" dirty="0" err="1" smtClean="0">
                <a:solidFill>
                  <a:schemeClr val="bg1"/>
                </a:solidFill>
              </a:rPr>
              <a:t>i</a:t>
            </a:r>
            <a:r>
              <a:rPr lang="en-US" dirty="0" smtClean="0">
                <a:solidFill>
                  <a:schemeClr val="bg1"/>
                </a:solidFill>
              </a:rPr>
              <a:t> </a:t>
            </a:r>
            <a:r>
              <a:rPr lang="en-US" dirty="0" err="1" smtClean="0">
                <a:solidFill>
                  <a:schemeClr val="bg1"/>
                </a:solidFill>
              </a:rPr>
              <a:t>te</a:t>
            </a:r>
            <a:r>
              <a:rPr lang="en-US" dirty="0" smtClean="0">
                <a:solidFill>
                  <a:schemeClr val="bg1"/>
                </a:solidFill>
              </a:rPr>
              <a:t> </a:t>
            </a:r>
            <a:r>
              <a:rPr lang="en-US" dirty="0" err="1" smtClean="0">
                <a:solidFill>
                  <a:schemeClr val="bg1"/>
                </a:solidFill>
              </a:rPr>
              <a:t>wa</a:t>
            </a:r>
            <a:r>
              <a:rPr lang="en-US" dirty="0" smtClean="0">
                <a:solidFill>
                  <a:schemeClr val="bg1"/>
                </a:solidFill>
              </a:rPr>
              <a:t> </a:t>
            </a:r>
            <a:r>
              <a:rPr lang="en-US" dirty="0" err="1" smtClean="0">
                <a:solidFill>
                  <a:schemeClr val="bg1"/>
                </a:solidFill>
              </a:rPr>
              <a:t>kua</a:t>
            </a:r>
            <a:r>
              <a:rPr lang="en-US" dirty="0" smtClean="0">
                <a:solidFill>
                  <a:schemeClr val="bg1"/>
                </a:solidFill>
              </a:rPr>
              <a:t> </a:t>
            </a:r>
            <a:r>
              <a:rPr lang="en-US" dirty="0" err="1" smtClean="0">
                <a:solidFill>
                  <a:schemeClr val="bg1"/>
                </a:solidFill>
              </a:rPr>
              <a:t>raweke</a:t>
            </a:r>
            <a:r>
              <a:rPr lang="en-US" dirty="0" smtClean="0">
                <a:solidFill>
                  <a:schemeClr val="bg1"/>
                </a:solidFill>
              </a:rPr>
              <a:t> </a:t>
            </a:r>
          </a:p>
          <a:p>
            <a:r>
              <a:rPr lang="en-US" dirty="0" err="1" smtClean="0">
                <a:solidFill>
                  <a:schemeClr val="bg1"/>
                </a:solidFill>
              </a:rPr>
              <a:t>Awau</a:t>
            </a:r>
            <a:r>
              <a:rPr lang="en-US" dirty="0" smtClean="0">
                <a:solidFill>
                  <a:schemeClr val="bg1"/>
                </a:solidFill>
              </a:rPr>
              <a:t> </a:t>
            </a:r>
            <a:r>
              <a:rPr lang="en-US" dirty="0" err="1" smtClean="0">
                <a:solidFill>
                  <a:schemeClr val="bg1"/>
                </a:solidFill>
              </a:rPr>
              <a:t>i</a:t>
            </a:r>
            <a:r>
              <a:rPr lang="en-US" dirty="0" smtClean="0">
                <a:solidFill>
                  <a:schemeClr val="bg1"/>
                </a:solidFill>
              </a:rPr>
              <a:t> </a:t>
            </a:r>
            <a:r>
              <a:rPr lang="en-US" dirty="0" err="1" smtClean="0">
                <a:solidFill>
                  <a:schemeClr val="bg1"/>
                </a:solidFill>
              </a:rPr>
              <a:t>te</a:t>
            </a:r>
            <a:r>
              <a:rPr lang="en-US" dirty="0" smtClean="0">
                <a:solidFill>
                  <a:schemeClr val="bg1"/>
                </a:solidFill>
              </a:rPr>
              <a:t> </a:t>
            </a:r>
            <a:r>
              <a:rPr lang="en-US" dirty="0" err="1" smtClean="0">
                <a:solidFill>
                  <a:schemeClr val="bg1"/>
                </a:solidFill>
              </a:rPr>
              <a:t>rakuraku</a:t>
            </a:r>
            <a:endParaRPr lang="en-US" dirty="0">
              <a:solidFill>
                <a:schemeClr val="bg1"/>
              </a:solidFill>
            </a:endParaRPr>
          </a:p>
        </p:txBody>
      </p:sp>
      <p:cxnSp>
        <p:nvCxnSpPr>
          <p:cNvPr id="10" name="Straight Arrow Connector 9"/>
          <p:cNvCxnSpPr/>
          <p:nvPr/>
        </p:nvCxnSpPr>
        <p:spPr>
          <a:xfrm>
            <a:off x="1752600" y="3581400"/>
            <a:ext cx="838200" cy="2286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1485900" y="914400"/>
            <a:ext cx="1790700" cy="158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1752600" y="4366258"/>
            <a:ext cx="2362200" cy="43434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7315200" y="5401270"/>
            <a:ext cx="1981200" cy="923330"/>
          </a:xfrm>
          <a:prstGeom prst="rect">
            <a:avLst/>
          </a:prstGeom>
          <a:noFill/>
        </p:spPr>
        <p:txBody>
          <a:bodyPr wrap="square" rtlCol="0">
            <a:spAutoFit/>
          </a:bodyPr>
          <a:lstStyle/>
          <a:p>
            <a:r>
              <a:rPr lang="en-US" dirty="0" smtClean="0">
                <a:solidFill>
                  <a:schemeClr val="bg1"/>
                </a:solidFill>
              </a:rPr>
              <a:t>Reo a- </a:t>
            </a:r>
            <a:r>
              <a:rPr lang="en-US" dirty="0" err="1" smtClean="0">
                <a:solidFill>
                  <a:schemeClr val="bg1"/>
                </a:solidFill>
              </a:rPr>
              <a:t>kaupapa</a:t>
            </a:r>
            <a:r>
              <a:rPr lang="en-US" dirty="0" smtClean="0">
                <a:solidFill>
                  <a:schemeClr val="bg1"/>
                </a:solidFill>
              </a:rPr>
              <a:t>, </a:t>
            </a:r>
            <a:r>
              <a:rPr lang="en-US" dirty="0" err="1" smtClean="0">
                <a:solidFill>
                  <a:schemeClr val="bg1"/>
                </a:solidFill>
              </a:rPr>
              <a:t>kaingakau</a:t>
            </a:r>
            <a:r>
              <a:rPr lang="en-US" dirty="0" smtClean="0">
                <a:solidFill>
                  <a:schemeClr val="bg1"/>
                </a:solidFill>
              </a:rPr>
              <a:t> </a:t>
            </a:r>
            <a:r>
              <a:rPr lang="en-US" dirty="0" err="1" smtClean="0">
                <a:solidFill>
                  <a:schemeClr val="bg1"/>
                </a:solidFill>
              </a:rPr>
              <a:t>ia</a:t>
            </a:r>
            <a:r>
              <a:rPr lang="en-US" dirty="0" smtClean="0">
                <a:solidFill>
                  <a:schemeClr val="bg1"/>
                </a:solidFill>
              </a:rPr>
              <a:t> </a:t>
            </a:r>
            <a:r>
              <a:rPr lang="en-US" dirty="0" err="1" smtClean="0">
                <a:solidFill>
                  <a:schemeClr val="bg1"/>
                </a:solidFill>
              </a:rPr>
              <a:t>ki</a:t>
            </a:r>
            <a:r>
              <a:rPr lang="en-US" dirty="0" smtClean="0">
                <a:solidFill>
                  <a:schemeClr val="bg1"/>
                </a:solidFill>
              </a:rPr>
              <a:t> </a:t>
            </a:r>
            <a:r>
              <a:rPr lang="en-US" dirty="0" err="1" smtClean="0">
                <a:solidFill>
                  <a:schemeClr val="bg1"/>
                </a:solidFill>
              </a:rPr>
              <a:t>te</a:t>
            </a:r>
            <a:r>
              <a:rPr lang="en-US" dirty="0" smtClean="0">
                <a:solidFill>
                  <a:schemeClr val="bg1"/>
                </a:solidFill>
              </a:rPr>
              <a:t> </a:t>
            </a:r>
            <a:r>
              <a:rPr lang="en-US" dirty="0" err="1" smtClean="0">
                <a:solidFill>
                  <a:schemeClr val="bg1"/>
                </a:solidFill>
              </a:rPr>
              <a:t>takaro</a:t>
            </a:r>
            <a:r>
              <a:rPr lang="en-US" dirty="0" smtClean="0">
                <a:solidFill>
                  <a:schemeClr val="bg1"/>
                </a:solidFill>
              </a:rPr>
              <a:t> </a:t>
            </a:r>
            <a:r>
              <a:rPr lang="en-US" dirty="0" err="1" smtClean="0">
                <a:solidFill>
                  <a:schemeClr val="bg1"/>
                </a:solidFill>
              </a:rPr>
              <a:t>i</a:t>
            </a:r>
            <a:r>
              <a:rPr lang="en-US" dirty="0" smtClean="0">
                <a:solidFill>
                  <a:schemeClr val="bg1"/>
                </a:solidFill>
              </a:rPr>
              <a:t> </a:t>
            </a:r>
            <a:r>
              <a:rPr lang="en-US" dirty="0" err="1" smtClean="0">
                <a:solidFill>
                  <a:schemeClr val="bg1"/>
                </a:solidFill>
              </a:rPr>
              <a:t>te</a:t>
            </a:r>
            <a:r>
              <a:rPr lang="en-US" dirty="0" smtClean="0">
                <a:solidFill>
                  <a:schemeClr val="bg1"/>
                </a:solidFill>
              </a:rPr>
              <a:t> </a:t>
            </a:r>
            <a:r>
              <a:rPr lang="en-US" dirty="0" err="1" smtClean="0">
                <a:solidFill>
                  <a:schemeClr val="bg1"/>
                </a:solidFill>
              </a:rPr>
              <a:t>rakuraku</a:t>
            </a:r>
            <a:endParaRPr lang="en-US" dirty="0">
              <a:solidFill>
                <a:schemeClr val="bg1"/>
              </a:solidFill>
            </a:endParaRPr>
          </a:p>
        </p:txBody>
      </p:sp>
      <p:sp>
        <p:nvSpPr>
          <p:cNvPr id="17" name="TextBox 16"/>
          <p:cNvSpPr txBox="1"/>
          <p:nvPr/>
        </p:nvSpPr>
        <p:spPr>
          <a:xfrm>
            <a:off x="7162800" y="1136808"/>
            <a:ext cx="1981200" cy="2308324"/>
          </a:xfrm>
          <a:prstGeom prst="rect">
            <a:avLst/>
          </a:prstGeom>
          <a:noFill/>
        </p:spPr>
        <p:txBody>
          <a:bodyPr wrap="square" rtlCol="0">
            <a:spAutoFit/>
          </a:bodyPr>
          <a:lstStyle/>
          <a:p>
            <a:r>
              <a:rPr lang="en-US" dirty="0" err="1" smtClean="0">
                <a:solidFill>
                  <a:schemeClr val="bg1"/>
                </a:solidFill>
              </a:rPr>
              <a:t>Kau</a:t>
            </a:r>
            <a:r>
              <a:rPr lang="en-US" dirty="0" smtClean="0">
                <a:solidFill>
                  <a:schemeClr val="bg1"/>
                </a:solidFill>
              </a:rPr>
              <a:t> </a:t>
            </a:r>
            <a:r>
              <a:rPr lang="en-US" dirty="0" err="1" smtClean="0">
                <a:solidFill>
                  <a:schemeClr val="bg1"/>
                </a:solidFill>
              </a:rPr>
              <a:t>raupapatia</a:t>
            </a:r>
            <a:r>
              <a:rPr lang="en-US" dirty="0" smtClean="0">
                <a:solidFill>
                  <a:schemeClr val="bg1"/>
                </a:solidFill>
              </a:rPr>
              <a:t> </a:t>
            </a:r>
            <a:r>
              <a:rPr lang="en-US" dirty="0" err="1" smtClean="0">
                <a:solidFill>
                  <a:schemeClr val="bg1"/>
                </a:solidFill>
              </a:rPr>
              <a:t>e</a:t>
            </a:r>
            <a:r>
              <a:rPr lang="en-US" dirty="0" smtClean="0">
                <a:solidFill>
                  <a:schemeClr val="bg1"/>
                </a:solidFill>
              </a:rPr>
              <a:t> </a:t>
            </a:r>
            <a:r>
              <a:rPr lang="en-US" dirty="0" err="1" smtClean="0">
                <a:solidFill>
                  <a:schemeClr val="bg1"/>
                </a:solidFill>
              </a:rPr>
              <a:t>kia</a:t>
            </a:r>
            <a:r>
              <a:rPr lang="en-US" dirty="0" smtClean="0">
                <a:solidFill>
                  <a:schemeClr val="bg1"/>
                </a:solidFill>
              </a:rPr>
              <a:t> </a:t>
            </a:r>
            <a:r>
              <a:rPr lang="en-US" dirty="0" err="1" smtClean="0">
                <a:solidFill>
                  <a:schemeClr val="bg1"/>
                </a:solidFill>
              </a:rPr>
              <a:t>i</a:t>
            </a:r>
            <a:r>
              <a:rPr lang="en-US" dirty="0" smtClean="0">
                <a:solidFill>
                  <a:schemeClr val="bg1"/>
                </a:solidFill>
              </a:rPr>
              <a:t> </a:t>
            </a:r>
            <a:r>
              <a:rPr lang="en-US" dirty="0" err="1" smtClean="0">
                <a:solidFill>
                  <a:schemeClr val="bg1"/>
                </a:solidFill>
              </a:rPr>
              <a:t>nga</a:t>
            </a:r>
            <a:r>
              <a:rPr lang="en-US" dirty="0" smtClean="0">
                <a:solidFill>
                  <a:schemeClr val="bg1"/>
                </a:solidFill>
              </a:rPr>
              <a:t> </a:t>
            </a:r>
            <a:r>
              <a:rPr lang="en-US" dirty="0" err="1" smtClean="0">
                <a:solidFill>
                  <a:schemeClr val="bg1"/>
                </a:solidFill>
              </a:rPr>
              <a:t>whiti</a:t>
            </a:r>
            <a:r>
              <a:rPr lang="en-US" dirty="0" smtClean="0">
                <a:solidFill>
                  <a:schemeClr val="bg1"/>
                </a:solidFill>
              </a:rPr>
              <a:t> </a:t>
            </a:r>
            <a:r>
              <a:rPr lang="en-US" dirty="0" err="1" smtClean="0">
                <a:solidFill>
                  <a:schemeClr val="bg1"/>
                </a:solidFill>
              </a:rPr>
              <a:t>tuatahi</a:t>
            </a:r>
            <a:r>
              <a:rPr lang="en-US" dirty="0" smtClean="0">
                <a:solidFill>
                  <a:schemeClr val="bg1"/>
                </a:solidFill>
              </a:rPr>
              <a:t>, </a:t>
            </a:r>
            <a:r>
              <a:rPr lang="en-US" dirty="0" err="1" smtClean="0">
                <a:solidFill>
                  <a:schemeClr val="bg1"/>
                </a:solidFill>
              </a:rPr>
              <a:t>tuarua</a:t>
            </a:r>
            <a:endParaRPr lang="en-US" dirty="0" smtClean="0">
              <a:solidFill>
                <a:schemeClr val="bg1"/>
              </a:solidFill>
            </a:endParaRPr>
          </a:p>
          <a:p>
            <a:r>
              <a:rPr lang="en-US" dirty="0" err="1" smtClean="0">
                <a:solidFill>
                  <a:schemeClr val="bg1"/>
                </a:solidFill>
              </a:rPr>
              <a:t>Engari</a:t>
            </a:r>
            <a:r>
              <a:rPr lang="en-US" dirty="0" smtClean="0">
                <a:solidFill>
                  <a:schemeClr val="bg1"/>
                </a:solidFill>
              </a:rPr>
              <a:t> me </a:t>
            </a:r>
            <a:r>
              <a:rPr lang="en-US" dirty="0" err="1" smtClean="0">
                <a:solidFill>
                  <a:schemeClr val="bg1"/>
                </a:solidFill>
              </a:rPr>
              <a:t>whakawhanui</a:t>
            </a:r>
            <a:r>
              <a:rPr lang="en-US" dirty="0" smtClean="0">
                <a:solidFill>
                  <a:schemeClr val="bg1"/>
                </a:solidFill>
              </a:rPr>
              <a:t> </a:t>
            </a:r>
            <a:r>
              <a:rPr lang="en-US" dirty="0" err="1" smtClean="0">
                <a:solidFill>
                  <a:schemeClr val="bg1"/>
                </a:solidFill>
              </a:rPr>
              <a:t>i</a:t>
            </a:r>
            <a:r>
              <a:rPr lang="en-US" dirty="0" smtClean="0">
                <a:solidFill>
                  <a:schemeClr val="bg1"/>
                </a:solidFill>
              </a:rPr>
              <a:t> </a:t>
            </a:r>
            <a:r>
              <a:rPr lang="en-US" dirty="0" err="1" smtClean="0">
                <a:solidFill>
                  <a:schemeClr val="bg1"/>
                </a:solidFill>
              </a:rPr>
              <a:t>tona</a:t>
            </a:r>
            <a:r>
              <a:rPr lang="en-US" dirty="0" smtClean="0">
                <a:solidFill>
                  <a:schemeClr val="bg1"/>
                </a:solidFill>
              </a:rPr>
              <a:t> reo </a:t>
            </a:r>
            <a:r>
              <a:rPr lang="en-US" dirty="0" err="1" smtClean="0">
                <a:solidFill>
                  <a:schemeClr val="bg1"/>
                </a:solidFill>
              </a:rPr>
              <a:t>hei</a:t>
            </a:r>
            <a:r>
              <a:rPr lang="en-US" dirty="0" smtClean="0">
                <a:solidFill>
                  <a:schemeClr val="bg1"/>
                </a:solidFill>
              </a:rPr>
              <a:t> </a:t>
            </a:r>
            <a:r>
              <a:rPr lang="en-US" dirty="0" err="1" smtClean="0">
                <a:solidFill>
                  <a:schemeClr val="bg1"/>
                </a:solidFill>
              </a:rPr>
              <a:t>tapiri</a:t>
            </a:r>
            <a:r>
              <a:rPr lang="en-US" dirty="0" smtClean="0">
                <a:solidFill>
                  <a:schemeClr val="bg1"/>
                </a:solidFill>
              </a:rPr>
              <a:t> </a:t>
            </a:r>
            <a:r>
              <a:rPr lang="en-US" dirty="0" err="1" smtClean="0">
                <a:solidFill>
                  <a:schemeClr val="bg1"/>
                </a:solidFill>
              </a:rPr>
              <a:t>atu</a:t>
            </a:r>
            <a:r>
              <a:rPr lang="en-US" dirty="0" smtClean="0">
                <a:solidFill>
                  <a:schemeClr val="bg1"/>
                </a:solidFill>
              </a:rPr>
              <a:t> </a:t>
            </a:r>
            <a:r>
              <a:rPr lang="en-US" dirty="0" err="1" smtClean="0">
                <a:solidFill>
                  <a:schemeClr val="bg1"/>
                </a:solidFill>
              </a:rPr>
              <a:t>i</a:t>
            </a:r>
            <a:r>
              <a:rPr lang="en-US" dirty="0" smtClean="0">
                <a:solidFill>
                  <a:schemeClr val="bg1"/>
                </a:solidFill>
              </a:rPr>
              <a:t> </a:t>
            </a:r>
            <a:r>
              <a:rPr lang="en-US" dirty="0" err="1" smtClean="0">
                <a:solidFill>
                  <a:schemeClr val="bg1"/>
                </a:solidFill>
              </a:rPr>
              <a:t>nga</a:t>
            </a:r>
            <a:r>
              <a:rPr lang="en-US" dirty="0" smtClean="0">
                <a:solidFill>
                  <a:schemeClr val="bg1"/>
                </a:solidFill>
              </a:rPr>
              <a:t> reo </a:t>
            </a:r>
            <a:r>
              <a:rPr lang="en-US" dirty="0" err="1" smtClean="0">
                <a:solidFill>
                  <a:schemeClr val="bg1"/>
                </a:solidFill>
              </a:rPr>
              <a:t>o</a:t>
            </a:r>
            <a:r>
              <a:rPr lang="en-US" dirty="0" smtClean="0">
                <a:solidFill>
                  <a:schemeClr val="bg1"/>
                </a:solidFill>
              </a:rPr>
              <a:t> </a:t>
            </a:r>
            <a:r>
              <a:rPr lang="en-US" dirty="0" err="1" smtClean="0">
                <a:solidFill>
                  <a:schemeClr val="bg1"/>
                </a:solidFill>
              </a:rPr>
              <a:t>te</a:t>
            </a:r>
            <a:r>
              <a:rPr lang="en-US" dirty="0" smtClean="0">
                <a:solidFill>
                  <a:schemeClr val="bg1"/>
                </a:solidFill>
              </a:rPr>
              <a:t> </a:t>
            </a:r>
            <a:r>
              <a:rPr lang="en-US" dirty="0" err="1" smtClean="0">
                <a:solidFill>
                  <a:schemeClr val="bg1"/>
                </a:solidFill>
              </a:rPr>
              <a:t>horopaki</a:t>
            </a:r>
            <a:endParaRPr lang="en-US" dirty="0">
              <a:solidFill>
                <a:schemeClr val="bg1"/>
              </a:solidFill>
            </a:endParaRPr>
          </a:p>
        </p:txBody>
      </p:sp>
      <p:cxnSp>
        <p:nvCxnSpPr>
          <p:cNvPr id="18" name="Straight Arrow Connector 17"/>
          <p:cNvCxnSpPr/>
          <p:nvPr/>
        </p:nvCxnSpPr>
        <p:spPr>
          <a:xfrm rot="10800000" flipV="1">
            <a:off x="6553200" y="5401270"/>
            <a:ext cx="1371600" cy="34998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rot="10800000" flipV="1">
            <a:off x="6553200" y="1782128"/>
            <a:ext cx="609600" cy="434342"/>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3100</TotalTime>
  <Words>847</Words>
  <Application>Microsoft Macintosh PowerPoint</Application>
  <PresentationFormat>On-screen Show (4:3)</PresentationFormat>
  <Paragraphs>109</Paragraphs>
  <Slides>17</Slides>
  <Notes>0</Notes>
  <HiddenSlides>0</HiddenSlides>
  <MMClips>4</MMClips>
  <ScaleCrop>false</ScaleCrop>
  <HeadingPairs>
    <vt:vector size="4" baseType="variant">
      <vt:variant>
        <vt:lpstr>Design Template</vt:lpstr>
      </vt:variant>
      <vt:variant>
        <vt:i4>1</vt:i4>
      </vt:variant>
      <vt:variant>
        <vt:lpstr>Slide Titles</vt:lpstr>
      </vt:variant>
      <vt:variant>
        <vt:i4>17</vt:i4>
      </vt:variant>
    </vt:vector>
  </HeadingPairs>
  <TitlesOfParts>
    <vt:vector size="18" baseType="lpstr">
      <vt:lpstr>Office Theme</vt:lpstr>
      <vt:lpstr>Te Kete Matauranga hou</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vector>
  </TitlesOfParts>
  <Company>School Support Services</Company>
  <LinksUpToDate>false</LinksUpToDate>
  <SharedDoc>false</SharedDoc>
  <HyperlinksChanged>false</HyperlinksChanged>
  <AppVersion>12.0001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 Kete Matauranga hou</dc:title>
  <dc:creator>Taina Leach</dc:creator>
  <cp:lastModifiedBy>Taina Leach</cp:lastModifiedBy>
  <cp:revision>121</cp:revision>
  <dcterms:created xsi:type="dcterms:W3CDTF">2011-05-19T03:02:49Z</dcterms:created>
  <dcterms:modified xsi:type="dcterms:W3CDTF">2011-05-19T11:03:53Z</dcterms:modified>
</cp:coreProperties>
</file>